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6"/>
  </p:notesMasterIdLst>
  <p:sldIdLst>
    <p:sldId id="256" r:id="rId5"/>
    <p:sldId id="258" r:id="rId6"/>
    <p:sldId id="377" r:id="rId7"/>
    <p:sldId id="259" r:id="rId8"/>
    <p:sldId id="260" r:id="rId9"/>
    <p:sldId id="310" r:id="rId10"/>
    <p:sldId id="309" r:id="rId11"/>
    <p:sldId id="268" r:id="rId12"/>
    <p:sldId id="261" r:id="rId13"/>
    <p:sldId id="263" r:id="rId14"/>
    <p:sldId id="264" r:id="rId15"/>
    <p:sldId id="267" r:id="rId16"/>
    <p:sldId id="306" r:id="rId17"/>
    <p:sldId id="307" r:id="rId18"/>
    <p:sldId id="262" r:id="rId19"/>
    <p:sldId id="276" r:id="rId20"/>
    <p:sldId id="311" r:id="rId21"/>
    <p:sldId id="270" r:id="rId22"/>
    <p:sldId id="271" r:id="rId23"/>
    <p:sldId id="272" r:id="rId24"/>
    <p:sldId id="274" r:id="rId25"/>
    <p:sldId id="275" r:id="rId26"/>
    <p:sldId id="273" r:id="rId27"/>
    <p:sldId id="277" r:id="rId28"/>
    <p:sldId id="278" r:id="rId29"/>
    <p:sldId id="279" r:id="rId30"/>
    <p:sldId id="280" r:id="rId31"/>
    <p:sldId id="281" r:id="rId32"/>
    <p:sldId id="283" r:id="rId33"/>
    <p:sldId id="285" r:id="rId34"/>
    <p:sldId id="284" r:id="rId35"/>
    <p:sldId id="331" r:id="rId36"/>
    <p:sldId id="332" r:id="rId37"/>
    <p:sldId id="333" r:id="rId38"/>
    <p:sldId id="334" r:id="rId39"/>
    <p:sldId id="335" r:id="rId40"/>
    <p:sldId id="336" r:id="rId41"/>
    <p:sldId id="337"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38" r:id="rId58"/>
    <p:sldId id="304" r:id="rId59"/>
    <p:sldId id="312" r:id="rId60"/>
    <p:sldId id="313" r:id="rId61"/>
    <p:sldId id="314" r:id="rId62"/>
    <p:sldId id="328" r:id="rId63"/>
    <p:sldId id="315" r:id="rId64"/>
    <p:sldId id="305"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C80873-2F9C-4036-BA82-8604FAEC5419}" v="1" dt="2020-08-02T11:55:48.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2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o Tran - Y17" userId="S::tgbao.y17@ump.edu.vn::cf200012-acb6-457e-973c-7c4de1183a15" providerId="AD" clId="Web-{A4C80873-2F9C-4036-BA82-8604FAEC5419}"/>
    <pc:docChg chg="modSld">
      <pc:chgData name="Bao Tran - Y17" userId="S::tgbao.y17@ump.edu.vn::cf200012-acb6-457e-973c-7c4de1183a15" providerId="AD" clId="Web-{A4C80873-2F9C-4036-BA82-8604FAEC5419}" dt="2020-08-02T11:55:48.601" v="0" actId="14100"/>
      <pc:docMkLst>
        <pc:docMk/>
      </pc:docMkLst>
      <pc:sldChg chg="modSp">
        <pc:chgData name="Bao Tran - Y17" userId="S::tgbao.y17@ump.edu.vn::cf200012-acb6-457e-973c-7c4de1183a15" providerId="AD" clId="Web-{A4C80873-2F9C-4036-BA82-8604FAEC5419}" dt="2020-08-02T11:55:48.601" v="0" actId="14100"/>
        <pc:sldMkLst>
          <pc:docMk/>
          <pc:sldMk cId="0" sldId="298"/>
        </pc:sldMkLst>
        <pc:picChg chg="mod">
          <ac:chgData name="Bao Tran - Y17" userId="S::tgbao.y17@ump.edu.vn::cf200012-acb6-457e-973c-7c4de1183a15" providerId="AD" clId="Web-{A4C80873-2F9C-4036-BA82-8604FAEC5419}" dt="2020-08-02T11:55:48.601" v="0" actId="14100"/>
          <ac:picMkLst>
            <pc:docMk/>
            <pc:sldMk cId="0" sldId="298"/>
            <ac:picMk id="14338"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7F556FC-8960-4B7D-B826-A909AE28F4BC}" type="doc">
      <dgm:prSet loTypeId="urn:microsoft.com/office/officeart/2005/8/layout/hierarchy2#1" loCatId="hierarchy" qsTypeId="urn:microsoft.com/office/officeart/2005/8/quickstyle/simple1#1" qsCatId="simple" csTypeId="urn:microsoft.com/office/officeart/2005/8/colors/accent1_2#1" csCatId="accent1" phldr="1"/>
      <dgm:spPr/>
      <dgm:t>
        <a:bodyPr/>
        <a:lstStyle/>
        <a:p>
          <a:endParaRPr lang="en-US"/>
        </a:p>
      </dgm:t>
    </dgm:pt>
    <dgm:pt modelId="{CB7A4486-BCEA-4989-AD0D-EA7AA03EB163}">
      <dgm:prSet phldrT="[Text]"/>
      <dgm:spPr/>
      <dgm:t>
        <a:bodyPr/>
        <a:lstStyle/>
        <a:p>
          <a:r>
            <a:rPr lang="en-US" err="1"/>
            <a:t>Bệnh</a:t>
          </a:r>
          <a:br>
            <a:rPr lang="en-US"/>
          </a:br>
          <a:r>
            <a:rPr lang="en-US"/>
            <a:t> </a:t>
          </a:r>
          <a:r>
            <a:rPr lang="en-US" err="1"/>
            <a:t>mạch</a:t>
          </a:r>
          <a:r>
            <a:rPr lang="en-US"/>
            <a:t> </a:t>
          </a:r>
          <a:r>
            <a:rPr lang="en-US" err="1"/>
            <a:t>vành</a:t>
          </a:r>
          <a:endParaRPr lang="en-US"/>
        </a:p>
      </dgm:t>
    </dgm:pt>
    <dgm:pt modelId="{C2CC9574-1BFE-43D6-B7B8-D06FF2DD4888}" type="parTrans" cxnId="{C7773351-7B74-4E42-AE71-3D221A742837}">
      <dgm:prSet/>
      <dgm:spPr/>
      <dgm:t>
        <a:bodyPr/>
        <a:lstStyle/>
        <a:p>
          <a:endParaRPr lang="en-US"/>
        </a:p>
      </dgm:t>
    </dgm:pt>
    <dgm:pt modelId="{9191E655-F4F5-4A32-A1A1-5E7B4E7F766F}" type="sibTrans" cxnId="{C7773351-7B74-4E42-AE71-3D221A742837}">
      <dgm:prSet/>
      <dgm:spPr/>
      <dgm:t>
        <a:bodyPr/>
        <a:lstStyle/>
        <a:p>
          <a:endParaRPr lang="en-US"/>
        </a:p>
      </dgm:t>
    </dgm:pt>
    <dgm:pt modelId="{18F0AE72-5FBD-46DD-97D5-1C2FC3945E1F}">
      <dgm:prSet phldrT="[Text]"/>
      <dgm:spPr/>
      <dgm:t>
        <a:bodyPr/>
        <a:lstStyle/>
        <a:p>
          <a:r>
            <a:rPr lang="en-US" err="1"/>
            <a:t>Hội</a:t>
          </a:r>
          <a:r>
            <a:rPr lang="en-US"/>
            <a:t> </a:t>
          </a:r>
          <a:r>
            <a:rPr lang="en-US" err="1"/>
            <a:t>chứng</a:t>
          </a:r>
          <a:r>
            <a:rPr lang="en-US"/>
            <a:t> </a:t>
          </a:r>
          <a:r>
            <a:rPr lang="en-US" err="1"/>
            <a:t>vành</a:t>
          </a:r>
          <a:r>
            <a:rPr lang="en-US"/>
            <a:t> </a:t>
          </a:r>
          <a:r>
            <a:rPr lang="en-US" err="1"/>
            <a:t>cấp</a:t>
          </a:r>
          <a:endParaRPr lang="en-US"/>
        </a:p>
      </dgm:t>
    </dgm:pt>
    <dgm:pt modelId="{FBD65C96-3C67-4AD0-8A69-8277A2A0D689}" type="parTrans" cxnId="{A5340758-03E5-40DD-9A40-5E780D39CE65}">
      <dgm:prSet/>
      <dgm:spPr/>
      <dgm:t>
        <a:bodyPr/>
        <a:lstStyle/>
        <a:p>
          <a:endParaRPr lang="en-US"/>
        </a:p>
      </dgm:t>
    </dgm:pt>
    <dgm:pt modelId="{DE1913CD-6D4F-448C-978A-42B4ECFED76E}" type="sibTrans" cxnId="{A5340758-03E5-40DD-9A40-5E780D39CE65}">
      <dgm:prSet/>
      <dgm:spPr/>
      <dgm:t>
        <a:bodyPr/>
        <a:lstStyle/>
        <a:p>
          <a:endParaRPr lang="en-US"/>
        </a:p>
      </dgm:t>
    </dgm:pt>
    <dgm:pt modelId="{4D8F1CE2-CCBA-46A8-9024-D54A7BB3A121}">
      <dgm:prSet phldrT="[Text]"/>
      <dgm:spPr/>
      <dgm:t>
        <a:bodyPr/>
        <a:lstStyle/>
        <a:p>
          <a:r>
            <a:rPr lang="en-US"/>
            <a:t>STEMI</a:t>
          </a:r>
        </a:p>
      </dgm:t>
    </dgm:pt>
    <dgm:pt modelId="{F2C30F18-3F8D-48DF-96CE-397780A77614}" type="parTrans" cxnId="{BD0B5641-D2C7-477D-BB3B-9798E31C085C}">
      <dgm:prSet/>
      <dgm:spPr/>
      <dgm:t>
        <a:bodyPr/>
        <a:lstStyle/>
        <a:p>
          <a:endParaRPr lang="en-US"/>
        </a:p>
      </dgm:t>
    </dgm:pt>
    <dgm:pt modelId="{30EE45C8-1E3B-45B2-973C-B19ADFE6E333}" type="sibTrans" cxnId="{BD0B5641-D2C7-477D-BB3B-9798E31C085C}">
      <dgm:prSet/>
      <dgm:spPr/>
      <dgm:t>
        <a:bodyPr/>
        <a:lstStyle/>
        <a:p>
          <a:endParaRPr lang="en-US"/>
        </a:p>
      </dgm:t>
    </dgm:pt>
    <dgm:pt modelId="{705CB50D-550B-459B-BE1E-8E07B7FA8F41}">
      <dgm:prSet phldrT="[Text]"/>
      <dgm:spPr/>
      <dgm:t>
        <a:bodyPr/>
        <a:lstStyle/>
        <a:p>
          <a:r>
            <a:rPr lang="en-US"/>
            <a:t>UA</a:t>
          </a:r>
        </a:p>
      </dgm:t>
    </dgm:pt>
    <dgm:pt modelId="{E06E06B0-ED16-422A-AA89-2AD97449C4DF}" type="parTrans" cxnId="{326D55AD-4EC0-463C-934C-7D64DB48454B}">
      <dgm:prSet/>
      <dgm:spPr/>
      <dgm:t>
        <a:bodyPr/>
        <a:lstStyle/>
        <a:p>
          <a:endParaRPr lang="en-US"/>
        </a:p>
      </dgm:t>
    </dgm:pt>
    <dgm:pt modelId="{38680D08-E149-40FD-9DA8-7207D2520BB9}" type="sibTrans" cxnId="{326D55AD-4EC0-463C-934C-7D64DB48454B}">
      <dgm:prSet/>
      <dgm:spPr/>
      <dgm:t>
        <a:bodyPr/>
        <a:lstStyle/>
        <a:p>
          <a:endParaRPr lang="en-US"/>
        </a:p>
      </dgm:t>
    </dgm:pt>
    <dgm:pt modelId="{0822A158-232B-4420-A522-63E444A7E911}">
      <dgm:prSet phldrT="[Text]"/>
      <dgm:spPr/>
      <dgm:t>
        <a:bodyPr/>
        <a:lstStyle/>
        <a:p>
          <a:r>
            <a:rPr lang="en-US"/>
            <a:t>Hội chứng vành mạn</a:t>
          </a:r>
        </a:p>
      </dgm:t>
    </dgm:pt>
    <dgm:pt modelId="{A89EC5B0-2D71-4172-8348-057569C9EE14}" type="parTrans" cxnId="{A9BA2848-8B60-43EB-9D51-B3F7CB373B32}">
      <dgm:prSet/>
      <dgm:spPr/>
      <dgm:t>
        <a:bodyPr/>
        <a:lstStyle/>
        <a:p>
          <a:endParaRPr lang="en-US"/>
        </a:p>
      </dgm:t>
    </dgm:pt>
    <dgm:pt modelId="{A90A081B-1AC0-4CEC-9EF5-26C8A981EF47}" type="sibTrans" cxnId="{A9BA2848-8B60-43EB-9D51-B3F7CB373B32}">
      <dgm:prSet/>
      <dgm:spPr/>
      <dgm:t>
        <a:bodyPr/>
        <a:lstStyle/>
        <a:p>
          <a:endParaRPr lang="en-US"/>
        </a:p>
      </dgm:t>
    </dgm:pt>
    <dgm:pt modelId="{2BBB1088-4616-4B5A-B9EE-6F6ACE966CA8}">
      <dgm:prSet/>
      <dgm:spPr/>
      <dgm:t>
        <a:bodyPr/>
        <a:lstStyle/>
        <a:p>
          <a:r>
            <a:rPr lang="en-US"/>
            <a:t>NSTEMI</a:t>
          </a:r>
        </a:p>
      </dgm:t>
    </dgm:pt>
    <dgm:pt modelId="{B5F51677-95AF-4650-92D8-3E7DA0243EF3}" type="parTrans" cxnId="{AE7A3003-0023-411F-B909-392A4C206D36}">
      <dgm:prSet/>
      <dgm:spPr/>
      <dgm:t>
        <a:bodyPr/>
        <a:lstStyle/>
        <a:p>
          <a:endParaRPr lang="en-US"/>
        </a:p>
      </dgm:t>
    </dgm:pt>
    <dgm:pt modelId="{DB445464-8AA7-43E9-A7FA-A2F679532C2C}" type="sibTrans" cxnId="{AE7A3003-0023-411F-B909-392A4C206D36}">
      <dgm:prSet/>
      <dgm:spPr/>
      <dgm:t>
        <a:bodyPr/>
        <a:lstStyle/>
        <a:p>
          <a:endParaRPr lang="en-US"/>
        </a:p>
      </dgm:t>
    </dgm:pt>
    <dgm:pt modelId="{20D92F01-C500-4B0A-8EFA-0EA189A89325}" type="pres">
      <dgm:prSet presAssocID="{07F556FC-8960-4B7D-B826-A909AE28F4BC}" presName="diagram" presStyleCnt="0">
        <dgm:presLayoutVars>
          <dgm:chPref val="1"/>
          <dgm:dir/>
          <dgm:animOne val="branch"/>
          <dgm:animLvl val="lvl"/>
          <dgm:resizeHandles val="exact"/>
        </dgm:presLayoutVars>
      </dgm:prSet>
      <dgm:spPr/>
    </dgm:pt>
    <dgm:pt modelId="{B6F9401B-5C00-4558-8185-AC92FA815635}" type="pres">
      <dgm:prSet presAssocID="{CB7A4486-BCEA-4989-AD0D-EA7AA03EB163}" presName="root1" presStyleCnt="0"/>
      <dgm:spPr/>
    </dgm:pt>
    <dgm:pt modelId="{BB2FC2A9-6A50-4BAF-AF05-C58DF57B0685}" type="pres">
      <dgm:prSet presAssocID="{CB7A4486-BCEA-4989-AD0D-EA7AA03EB163}" presName="LevelOneTextNode" presStyleLbl="node0" presStyleIdx="0" presStyleCnt="1">
        <dgm:presLayoutVars>
          <dgm:chPref val="3"/>
        </dgm:presLayoutVars>
      </dgm:prSet>
      <dgm:spPr/>
    </dgm:pt>
    <dgm:pt modelId="{57024358-2908-4374-8658-A4F65D7FAA58}" type="pres">
      <dgm:prSet presAssocID="{CB7A4486-BCEA-4989-AD0D-EA7AA03EB163}" presName="level2hierChild" presStyleCnt="0"/>
      <dgm:spPr/>
    </dgm:pt>
    <dgm:pt modelId="{1C176A99-A30E-4A1C-82BE-37ACF67B931F}" type="pres">
      <dgm:prSet presAssocID="{FBD65C96-3C67-4AD0-8A69-8277A2A0D689}" presName="conn2-1" presStyleLbl="parChTrans1D2" presStyleIdx="0" presStyleCnt="2"/>
      <dgm:spPr/>
    </dgm:pt>
    <dgm:pt modelId="{5C140B58-4B6C-40B3-B1BF-10A226FFB7B2}" type="pres">
      <dgm:prSet presAssocID="{FBD65C96-3C67-4AD0-8A69-8277A2A0D689}" presName="connTx" presStyleLbl="parChTrans1D2" presStyleIdx="0" presStyleCnt="2"/>
      <dgm:spPr/>
    </dgm:pt>
    <dgm:pt modelId="{C31FD0EC-0B51-4D3B-AF59-1837C262CAB1}" type="pres">
      <dgm:prSet presAssocID="{18F0AE72-5FBD-46DD-97D5-1C2FC3945E1F}" presName="root2" presStyleCnt="0"/>
      <dgm:spPr/>
    </dgm:pt>
    <dgm:pt modelId="{8660D0A5-781F-4B37-8916-586FE697D930}" type="pres">
      <dgm:prSet presAssocID="{18F0AE72-5FBD-46DD-97D5-1C2FC3945E1F}" presName="LevelTwoTextNode" presStyleLbl="node2" presStyleIdx="0" presStyleCnt="2">
        <dgm:presLayoutVars>
          <dgm:chPref val="3"/>
        </dgm:presLayoutVars>
      </dgm:prSet>
      <dgm:spPr/>
    </dgm:pt>
    <dgm:pt modelId="{34BD7D86-8391-4DFF-B6F5-386443068FA7}" type="pres">
      <dgm:prSet presAssocID="{18F0AE72-5FBD-46DD-97D5-1C2FC3945E1F}" presName="level3hierChild" presStyleCnt="0"/>
      <dgm:spPr/>
    </dgm:pt>
    <dgm:pt modelId="{EF5181FA-BE61-4EE9-A7DE-C20552F89E9E}" type="pres">
      <dgm:prSet presAssocID="{F2C30F18-3F8D-48DF-96CE-397780A77614}" presName="conn2-1" presStyleLbl="parChTrans1D3" presStyleIdx="0" presStyleCnt="3"/>
      <dgm:spPr/>
    </dgm:pt>
    <dgm:pt modelId="{3635E3FD-39C7-43F7-A47D-44903DEF9B0B}" type="pres">
      <dgm:prSet presAssocID="{F2C30F18-3F8D-48DF-96CE-397780A77614}" presName="connTx" presStyleLbl="parChTrans1D3" presStyleIdx="0" presStyleCnt="3"/>
      <dgm:spPr/>
    </dgm:pt>
    <dgm:pt modelId="{D0B6F795-40DC-4CFF-9BC4-E0A897994856}" type="pres">
      <dgm:prSet presAssocID="{4D8F1CE2-CCBA-46A8-9024-D54A7BB3A121}" presName="root2" presStyleCnt="0"/>
      <dgm:spPr/>
    </dgm:pt>
    <dgm:pt modelId="{13B81E2C-AA59-487F-8F47-07A2059A7C8C}" type="pres">
      <dgm:prSet presAssocID="{4D8F1CE2-CCBA-46A8-9024-D54A7BB3A121}" presName="LevelTwoTextNode" presStyleLbl="node3" presStyleIdx="0" presStyleCnt="3">
        <dgm:presLayoutVars>
          <dgm:chPref val="3"/>
        </dgm:presLayoutVars>
      </dgm:prSet>
      <dgm:spPr/>
    </dgm:pt>
    <dgm:pt modelId="{612A2333-9E4E-4EA3-B9A2-080B64820476}" type="pres">
      <dgm:prSet presAssocID="{4D8F1CE2-CCBA-46A8-9024-D54A7BB3A121}" presName="level3hierChild" presStyleCnt="0"/>
      <dgm:spPr/>
    </dgm:pt>
    <dgm:pt modelId="{EB5E7986-0F6E-4B64-86CC-0B022CA61A31}" type="pres">
      <dgm:prSet presAssocID="{B5F51677-95AF-4650-92D8-3E7DA0243EF3}" presName="conn2-1" presStyleLbl="parChTrans1D3" presStyleIdx="1" presStyleCnt="3"/>
      <dgm:spPr/>
    </dgm:pt>
    <dgm:pt modelId="{FBCD58B4-0697-4DED-82B3-E44CF37D32A0}" type="pres">
      <dgm:prSet presAssocID="{B5F51677-95AF-4650-92D8-3E7DA0243EF3}" presName="connTx" presStyleLbl="parChTrans1D3" presStyleIdx="1" presStyleCnt="3"/>
      <dgm:spPr/>
    </dgm:pt>
    <dgm:pt modelId="{31502CC9-83E4-443F-9B2A-7A8ECAFAF8EF}" type="pres">
      <dgm:prSet presAssocID="{2BBB1088-4616-4B5A-B9EE-6F6ACE966CA8}" presName="root2" presStyleCnt="0"/>
      <dgm:spPr/>
    </dgm:pt>
    <dgm:pt modelId="{CEB0F309-6EAA-453D-A911-088C61F771E1}" type="pres">
      <dgm:prSet presAssocID="{2BBB1088-4616-4B5A-B9EE-6F6ACE966CA8}" presName="LevelTwoTextNode" presStyleLbl="node3" presStyleIdx="1" presStyleCnt="3">
        <dgm:presLayoutVars>
          <dgm:chPref val="3"/>
        </dgm:presLayoutVars>
      </dgm:prSet>
      <dgm:spPr/>
    </dgm:pt>
    <dgm:pt modelId="{1A448A41-EF35-47C4-8EC0-BCA3A944D94F}" type="pres">
      <dgm:prSet presAssocID="{2BBB1088-4616-4B5A-B9EE-6F6ACE966CA8}" presName="level3hierChild" presStyleCnt="0"/>
      <dgm:spPr/>
    </dgm:pt>
    <dgm:pt modelId="{AEBA6E93-26E8-4791-896A-78595197628F}" type="pres">
      <dgm:prSet presAssocID="{E06E06B0-ED16-422A-AA89-2AD97449C4DF}" presName="conn2-1" presStyleLbl="parChTrans1D3" presStyleIdx="2" presStyleCnt="3"/>
      <dgm:spPr/>
    </dgm:pt>
    <dgm:pt modelId="{409EA573-C68C-4B0E-A886-0EE62265DFFC}" type="pres">
      <dgm:prSet presAssocID="{E06E06B0-ED16-422A-AA89-2AD97449C4DF}" presName="connTx" presStyleLbl="parChTrans1D3" presStyleIdx="2" presStyleCnt="3"/>
      <dgm:spPr/>
    </dgm:pt>
    <dgm:pt modelId="{96581D8E-BC3F-44C7-BB42-5C33925386F8}" type="pres">
      <dgm:prSet presAssocID="{705CB50D-550B-459B-BE1E-8E07B7FA8F41}" presName="root2" presStyleCnt="0"/>
      <dgm:spPr/>
    </dgm:pt>
    <dgm:pt modelId="{1C141235-3CFB-4811-895E-310ED85C9DDB}" type="pres">
      <dgm:prSet presAssocID="{705CB50D-550B-459B-BE1E-8E07B7FA8F41}" presName="LevelTwoTextNode" presStyleLbl="node3" presStyleIdx="2" presStyleCnt="3">
        <dgm:presLayoutVars>
          <dgm:chPref val="3"/>
        </dgm:presLayoutVars>
      </dgm:prSet>
      <dgm:spPr/>
    </dgm:pt>
    <dgm:pt modelId="{B538E129-9464-40E5-B0B6-834FC3D7B1C3}" type="pres">
      <dgm:prSet presAssocID="{705CB50D-550B-459B-BE1E-8E07B7FA8F41}" presName="level3hierChild" presStyleCnt="0"/>
      <dgm:spPr/>
    </dgm:pt>
    <dgm:pt modelId="{2E18C911-D4FA-4D51-A2F3-1C90840A777A}" type="pres">
      <dgm:prSet presAssocID="{A89EC5B0-2D71-4172-8348-057569C9EE14}" presName="conn2-1" presStyleLbl="parChTrans1D2" presStyleIdx="1" presStyleCnt="2"/>
      <dgm:spPr/>
    </dgm:pt>
    <dgm:pt modelId="{E6E81174-77BA-4338-855E-91FD0E242281}" type="pres">
      <dgm:prSet presAssocID="{A89EC5B0-2D71-4172-8348-057569C9EE14}" presName="connTx" presStyleLbl="parChTrans1D2" presStyleIdx="1" presStyleCnt="2"/>
      <dgm:spPr/>
    </dgm:pt>
    <dgm:pt modelId="{C041EE94-9224-4C9B-8CE2-BF6E13D06660}" type="pres">
      <dgm:prSet presAssocID="{0822A158-232B-4420-A522-63E444A7E911}" presName="root2" presStyleCnt="0"/>
      <dgm:spPr/>
    </dgm:pt>
    <dgm:pt modelId="{AC1CB75C-5BC9-46BD-BEE0-58E5FA6F7EA5}" type="pres">
      <dgm:prSet presAssocID="{0822A158-232B-4420-A522-63E444A7E911}" presName="LevelTwoTextNode" presStyleLbl="node2" presStyleIdx="1" presStyleCnt="2">
        <dgm:presLayoutVars>
          <dgm:chPref val="3"/>
        </dgm:presLayoutVars>
      </dgm:prSet>
      <dgm:spPr/>
    </dgm:pt>
    <dgm:pt modelId="{5EF68B5B-532E-45BE-97E5-A9484A5601BA}" type="pres">
      <dgm:prSet presAssocID="{0822A158-232B-4420-A522-63E444A7E911}" presName="level3hierChild" presStyleCnt="0"/>
      <dgm:spPr/>
    </dgm:pt>
  </dgm:ptLst>
  <dgm:cxnLst>
    <dgm:cxn modelId="{AE7A3003-0023-411F-B909-392A4C206D36}" srcId="{18F0AE72-5FBD-46DD-97D5-1C2FC3945E1F}" destId="{2BBB1088-4616-4B5A-B9EE-6F6ACE966CA8}" srcOrd="1" destOrd="0" parTransId="{B5F51677-95AF-4650-92D8-3E7DA0243EF3}" sibTransId="{DB445464-8AA7-43E9-A7FA-A2F679532C2C}"/>
    <dgm:cxn modelId="{F67D9D1B-FE9B-412F-983D-216CC83BB3FE}" type="presOf" srcId="{E06E06B0-ED16-422A-AA89-2AD97449C4DF}" destId="{AEBA6E93-26E8-4791-896A-78595197628F}" srcOrd="0" destOrd="0" presId="urn:microsoft.com/office/officeart/2005/8/layout/hierarchy2#1"/>
    <dgm:cxn modelId="{19584124-65ED-4855-B601-2B5E23E6CF99}" type="presOf" srcId="{B5F51677-95AF-4650-92D8-3E7DA0243EF3}" destId="{EB5E7986-0F6E-4B64-86CC-0B022CA61A31}" srcOrd="0" destOrd="0" presId="urn:microsoft.com/office/officeart/2005/8/layout/hierarchy2#1"/>
    <dgm:cxn modelId="{1B118C25-C209-4427-8191-F70C2532EBA0}" type="presOf" srcId="{A89EC5B0-2D71-4172-8348-057569C9EE14}" destId="{2E18C911-D4FA-4D51-A2F3-1C90840A777A}" srcOrd="0" destOrd="0" presId="urn:microsoft.com/office/officeart/2005/8/layout/hierarchy2#1"/>
    <dgm:cxn modelId="{7A389E29-7A43-491D-B249-A77779B9A659}" type="presOf" srcId="{FBD65C96-3C67-4AD0-8A69-8277A2A0D689}" destId="{1C176A99-A30E-4A1C-82BE-37ACF67B931F}" srcOrd="0" destOrd="0" presId="urn:microsoft.com/office/officeart/2005/8/layout/hierarchy2#1"/>
    <dgm:cxn modelId="{79C4D138-C9D7-42C5-A570-A483B66F0139}" type="presOf" srcId="{A89EC5B0-2D71-4172-8348-057569C9EE14}" destId="{E6E81174-77BA-4338-855E-91FD0E242281}" srcOrd="1" destOrd="0" presId="urn:microsoft.com/office/officeart/2005/8/layout/hierarchy2#1"/>
    <dgm:cxn modelId="{BD0B5641-D2C7-477D-BB3B-9798E31C085C}" srcId="{18F0AE72-5FBD-46DD-97D5-1C2FC3945E1F}" destId="{4D8F1CE2-CCBA-46A8-9024-D54A7BB3A121}" srcOrd="0" destOrd="0" parTransId="{F2C30F18-3F8D-48DF-96CE-397780A77614}" sibTransId="{30EE45C8-1E3B-45B2-973C-B19ADFE6E333}"/>
    <dgm:cxn modelId="{A9BA2848-8B60-43EB-9D51-B3F7CB373B32}" srcId="{CB7A4486-BCEA-4989-AD0D-EA7AA03EB163}" destId="{0822A158-232B-4420-A522-63E444A7E911}" srcOrd="1" destOrd="0" parTransId="{A89EC5B0-2D71-4172-8348-057569C9EE14}" sibTransId="{A90A081B-1AC0-4CEC-9EF5-26C8A981EF47}"/>
    <dgm:cxn modelId="{5E8B726A-6F06-41DB-B331-714F6C6C6C41}" type="presOf" srcId="{2BBB1088-4616-4B5A-B9EE-6F6ACE966CA8}" destId="{CEB0F309-6EAA-453D-A911-088C61F771E1}" srcOrd="0" destOrd="0" presId="urn:microsoft.com/office/officeart/2005/8/layout/hierarchy2#1"/>
    <dgm:cxn modelId="{C7773351-7B74-4E42-AE71-3D221A742837}" srcId="{07F556FC-8960-4B7D-B826-A909AE28F4BC}" destId="{CB7A4486-BCEA-4989-AD0D-EA7AA03EB163}" srcOrd="0" destOrd="0" parTransId="{C2CC9574-1BFE-43D6-B7B8-D06FF2DD4888}" sibTransId="{9191E655-F4F5-4A32-A1A1-5E7B4E7F766F}"/>
    <dgm:cxn modelId="{9594A552-7A2B-4706-916F-D68B3D5282C2}" type="presOf" srcId="{CB7A4486-BCEA-4989-AD0D-EA7AA03EB163}" destId="{BB2FC2A9-6A50-4BAF-AF05-C58DF57B0685}" srcOrd="0" destOrd="0" presId="urn:microsoft.com/office/officeart/2005/8/layout/hierarchy2#1"/>
    <dgm:cxn modelId="{A5340758-03E5-40DD-9A40-5E780D39CE65}" srcId="{CB7A4486-BCEA-4989-AD0D-EA7AA03EB163}" destId="{18F0AE72-5FBD-46DD-97D5-1C2FC3945E1F}" srcOrd="0" destOrd="0" parTransId="{FBD65C96-3C67-4AD0-8A69-8277A2A0D689}" sibTransId="{DE1913CD-6D4F-448C-978A-42B4ECFED76E}"/>
    <dgm:cxn modelId="{433FC57B-E121-4D95-8843-5A607862F35E}" type="presOf" srcId="{F2C30F18-3F8D-48DF-96CE-397780A77614}" destId="{3635E3FD-39C7-43F7-A47D-44903DEF9B0B}" srcOrd="1" destOrd="0" presId="urn:microsoft.com/office/officeart/2005/8/layout/hierarchy2#1"/>
    <dgm:cxn modelId="{5323088A-B285-44D0-8975-B25FE7F28A21}" type="presOf" srcId="{07F556FC-8960-4B7D-B826-A909AE28F4BC}" destId="{20D92F01-C500-4B0A-8EFA-0EA189A89325}" srcOrd="0" destOrd="0" presId="urn:microsoft.com/office/officeart/2005/8/layout/hierarchy2#1"/>
    <dgm:cxn modelId="{FB4C688C-2372-4BDC-A09D-39A712944783}" type="presOf" srcId="{FBD65C96-3C67-4AD0-8A69-8277A2A0D689}" destId="{5C140B58-4B6C-40B3-B1BF-10A226FFB7B2}" srcOrd="1" destOrd="0" presId="urn:microsoft.com/office/officeart/2005/8/layout/hierarchy2#1"/>
    <dgm:cxn modelId="{0D59EB9B-D908-452C-812A-5F38B4FA4A66}" type="presOf" srcId="{B5F51677-95AF-4650-92D8-3E7DA0243EF3}" destId="{FBCD58B4-0697-4DED-82B3-E44CF37D32A0}" srcOrd="1" destOrd="0" presId="urn:microsoft.com/office/officeart/2005/8/layout/hierarchy2#1"/>
    <dgm:cxn modelId="{326D55AD-4EC0-463C-934C-7D64DB48454B}" srcId="{18F0AE72-5FBD-46DD-97D5-1C2FC3945E1F}" destId="{705CB50D-550B-459B-BE1E-8E07B7FA8F41}" srcOrd="2" destOrd="0" parTransId="{E06E06B0-ED16-422A-AA89-2AD97449C4DF}" sibTransId="{38680D08-E149-40FD-9DA8-7207D2520BB9}"/>
    <dgm:cxn modelId="{05AB4EB8-DF11-4935-A9B6-21868143E5FF}" type="presOf" srcId="{18F0AE72-5FBD-46DD-97D5-1C2FC3945E1F}" destId="{8660D0A5-781F-4B37-8916-586FE697D930}" srcOrd="0" destOrd="0" presId="urn:microsoft.com/office/officeart/2005/8/layout/hierarchy2#1"/>
    <dgm:cxn modelId="{4C45ABBB-906D-4840-986C-33E5812F11C4}" type="presOf" srcId="{F2C30F18-3F8D-48DF-96CE-397780A77614}" destId="{EF5181FA-BE61-4EE9-A7DE-C20552F89E9E}" srcOrd="0" destOrd="0" presId="urn:microsoft.com/office/officeart/2005/8/layout/hierarchy2#1"/>
    <dgm:cxn modelId="{900EEFC2-9D48-43EE-B65E-B1E457F4A2DF}" type="presOf" srcId="{705CB50D-550B-459B-BE1E-8E07B7FA8F41}" destId="{1C141235-3CFB-4811-895E-310ED85C9DDB}" srcOrd="0" destOrd="0" presId="urn:microsoft.com/office/officeart/2005/8/layout/hierarchy2#1"/>
    <dgm:cxn modelId="{FAB02ECB-01B1-4D80-8080-08578D7988E9}" type="presOf" srcId="{4D8F1CE2-CCBA-46A8-9024-D54A7BB3A121}" destId="{13B81E2C-AA59-487F-8F47-07A2059A7C8C}" srcOrd="0" destOrd="0" presId="urn:microsoft.com/office/officeart/2005/8/layout/hierarchy2#1"/>
    <dgm:cxn modelId="{F99DAAD7-1C54-424D-8BF7-E217B6C888B0}" type="presOf" srcId="{0822A158-232B-4420-A522-63E444A7E911}" destId="{AC1CB75C-5BC9-46BD-BEE0-58E5FA6F7EA5}" srcOrd="0" destOrd="0" presId="urn:microsoft.com/office/officeart/2005/8/layout/hierarchy2#1"/>
    <dgm:cxn modelId="{8B24B2D9-1D53-492B-8CA9-93935AF7160E}" type="presOf" srcId="{E06E06B0-ED16-422A-AA89-2AD97449C4DF}" destId="{409EA573-C68C-4B0E-A886-0EE62265DFFC}" srcOrd="1" destOrd="0" presId="urn:microsoft.com/office/officeart/2005/8/layout/hierarchy2#1"/>
    <dgm:cxn modelId="{51095182-CED3-413B-9E07-E5C5820504F1}" type="presParOf" srcId="{20D92F01-C500-4B0A-8EFA-0EA189A89325}" destId="{B6F9401B-5C00-4558-8185-AC92FA815635}" srcOrd="0" destOrd="0" presId="urn:microsoft.com/office/officeart/2005/8/layout/hierarchy2#1"/>
    <dgm:cxn modelId="{72CF8A77-A6CA-4D54-88EC-D46B020BCDDA}" type="presParOf" srcId="{B6F9401B-5C00-4558-8185-AC92FA815635}" destId="{BB2FC2A9-6A50-4BAF-AF05-C58DF57B0685}" srcOrd="0" destOrd="0" presId="urn:microsoft.com/office/officeart/2005/8/layout/hierarchy2#1"/>
    <dgm:cxn modelId="{941C588B-55D0-4662-9115-401008747208}" type="presParOf" srcId="{B6F9401B-5C00-4558-8185-AC92FA815635}" destId="{57024358-2908-4374-8658-A4F65D7FAA58}" srcOrd="1" destOrd="0" presId="urn:microsoft.com/office/officeart/2005/8/layout/hierarchy2#1"/>
    <dgm:cxn modelId="{C40A64C2-8591-44E9-AFCF-7E35AF1CCB93}" type="presParOf" srcId="{57024358-2908-4374-8658-A4F65D7FAA58}" destId="{1C176A99-A30E-4A1C-82BE-37ACF67B931F}" srcOrd="0" destOrd="0" presId="urn:microsoft.com/office/officeart/2005/8/layout/hierarchy2#1"/>
    <dgm:cxn modelId="{1EE869A9-3288-4D5C-9D9C-C72F1D4F2732}" type="presParOf" srcId="{1C176A99-A30E-4A1C-82BE-37ACF67B931F}" destId="{5C140B58-4B6C-40B3-B1BF-10A226FFB7B2}" srcOrd="0" destOrd="0" presId="urn:microsoft.com/office/officeart/2005/8/layout/hierarchy2#1"/>
    <dgm:cxn modelId="{32C14E9F-C0E7-4976-8278-C2115EE35EB5}" type="presParOf" srcId="{57024358-2908-4374-8658-A4F65D7FAA58}" destId="{C31FD0EC-0B51-4D3B-AF59-1837C262CAB1}" srcOrd="1" destOrd="0" presId="urn:microsoft.com/office/officeart/2005/8/layout/hierarchy2#1"/>
    <dgm:cxn modelId="{3B287909-71A9-4E92-868D-7DF978C981F7}" type="presParOf" srcId="{C31FD0EC-0B51-4D3B-AF59-1837C262CAB1}" destId="{8660D0A5-781F-4B37-8916-586FE697D930}" srcOrd="0" destOrd="0" presId="urn:microsoft.com/office/officeart/2005/8/layout/hierarchy2#1"/>
    <dgm:cxn modelId="{A7D2D7DE-FE3D-43BA-A187-56B4408053D3}" type="presParOf" srcId="{C31FD0EC-0B51-4D3B-AF59-1837C262CAB1}" destId="{34BD7D86-8391-4DFF-B6F5-386443068FA7}" srcOrd="1" destOrd="0" presId="urn:microsoft.com/office/officeart/2005/8/layout/hierarchy2#1"/>
    <dgm:cxn modelId="{20DFE8BD-77E9-49DF-8D1F-E365714EC735}" type="presParOf" srcId="{34BD7D86-8391-4DFF-B6F5-386443068FA7}" destId="{EF5181FA-BE61-4EE9-A7DE-C20552F89E9E}" srcOrd="0" destOrd="0" presId="urn:microsoft.com/office/officeart/2005/8/layout/hierarchy2#1"/>
    <dgm:cxn modelId="{5AEA2B52-3A4C-49B9-B2B2-7AAF8A100D53}" type="presParOf" srcId="{EF5181FA-BE61-4EE9-A7DE-C20552F89E9E}" destId="{3635E3FD-39C7-43F7-A47D-44903DEF9B0B}" srcOrd="0" destOrd="0" presId="urn:microsoft.com/office/officeart/2005/8/layout/hierarchy2#1"/>
    <dgm:cxn modelId="{D0C3E9D1-4F3B-4E72-825B-8FF39E7AE7F8}" type="presParOf" srcId="{34BD7D86-8391-4DFF-B6F5-386443068FA7}" destId="{D0B6F795-40DC-4CFF-9BC4-E0A897994856}" srcOrd="1" destOrd="0" presId="urn:microsoft.com/office/officeart/2005/8/layout/hierarchy2#1"/>
    <dgm:cxn modelId="{85646601-A0A1-4BF1-B4B1-E385DA6A8AC4}" type="presParOf" srcId="{D0B6F795-40DC-4CFF-9BC4-E0A897994856}" destId="{13B81E2C-AA59-487F-8F47-07A2059A7C8C}" srcOrd="0" destOrd="0" presId="urn:microsoft.com/office/officeart/2005/8/layout/hierarchy2#1"/>
    <dgm:cxn modelId="{D4A28493-5FFE-4344-887F-B0737FBB5B94}" type="presParOf" srcId="{D0B6F795-40DC-4CFF-9BC4-E0A897994856}" destId="{612A2333-9E4E-4EA3-B9A2-080B64820476}" srcOrd="1" destOrd="0" presId="urn:microsoft.com/office/officeart/2005/8/layout/hierarchy2#1"/>
    <dgm:cxn modelId="{0811172B-A1B5-4445-B578-E153A5AED83E}" type="presParOf" srcId="{34BD7D86-8391-4DFF-B6F5-386443068FA7}" destId="{EB5E7986-0F6E-4B64-86CC-0B022CA61A31}" srcOrd="2" destOrd="0" presId="urn:microsoft.com/office/officeart/2005/8/layout/hierarchy2#1"/>
    <dgm:cxn modelId="{2E6C72E3-440C-4A31-AB51-F32B29D13571}" type="presParOf" srcId="{EB5E7986-0F6E-4B64-86CC-0B022CA61A31}" destId="{FBCD58B4-0697-4DED-82B3-E44CF37D32A0}" srcOrd="0" destOrd="0" presId="urn:microsoft.com/office/officeart/2005/8/layout/hierarchy2#1"/>
    <dgm:cxn modelId="{BE7991F3-0B35-4DF9-849E-6C2E7C39F07E}" type="presParOf" srcId="{34BD7D86-8391-4DFF-B6F5-386443068FA7}" destId="{31502CC9-83E4-443F-9B2A-7A8ECAFAF8EF}" srcOrd="3" destOrd="0" presId="urn:microsoft.com/office/officeart/2005/8/layout/hierarchy2#1"/>
    <dgm:cxn modelId="{01DA3E8E-2C94-49A2-8350-7F4E52E2E249}" type="presParOf" srcId="{31502CC9-83E4-443F-9B2A-7A8ECAFAF8EF}" destId="{CEB0F309-6EAA-453D-A911-088C61F771E1}" srcOrd="0" destOrd="0" presId="urn:microsoft.com/office/officeart/2005/8/layout/hierarchy2#1"/>
    <dgm:cxn modelId="{69B9EB04-4D0A-4748-A872-F83D4D187A35}" type="presParOf" srcId="{31502CC9-83E4-443F-9B2A-7A8ECAFAF8EF}" destId="{1A448A41-EF35-47C4-8EC0-BCA3A944D94F}" srcOrd="1" destOrd="0" presId="urn:microsoft.com/office/officeart/2005/8/layout/hierarchy2#1"/>
    <dgm:cxn modelId="{E09B6E93-D19F-4922-8325-B84A241CF049}" type="presParOf" srcId="{34BD7D86-8391-4DFF-B6F5-386443068FA7}" destId="{AEBA6E93-26E8-4791-896A-78595197628F}" srcOrd="4" destOrd="0" presId="urn:microsoft.com/office/officeart/2005/8/layout/hierarchy2#1"/>
    <dgm:cxn modelId="{0A393B59-B6BF-4B09-9613-EF095CFEF072}" type="presParOf" srcId="{AEBA6E93-26E8-4791-896A-78595197628F}" destId="{409EA573-C68C-4B0E-A886-0EE62265DFFC}" srcOrd="0" destOrd="0" presId="urn:microsoft.com/office/officeart/2005/8/layout/hierarchy2#1"/>
    <dgm:cxn modelId="{E7EA43EF-4DE4-42EA-8CC8-C9A971F1117F}" type="presParOf" srcId="{34BD7D86-8391-4DFF-B6F5-386443068FA7}" destId="{96581D8E-BC3F-44C7-BB42-5C33925386F8}" srcOrd="5" destOrd="0" presId="urn:microsoft.com/office/officeart/2005/8/layout/hierarchy2#1"/>
    <dgm:cxn modelId="{507FC4BB-9C10-4AB3-8909-631A846216B4}" type="presParOf" srcId="{96581D8E-BC3F-44C7-BB42-5C33925386F8}" destId="{1C141235-3CFB-4811-895E-310ED85C9DDB}" srcOrd="0" destOrd="0" presId="urn:microsoft.com/office/officeart/2005/8/layout/hierarchy2#1"/>
    <dgm:cxn modelId="{4BD8794A-84D9-439D-BDF9-419E50FB45F0}" type="presParOf" srcId="{96581D8E-BC3F-44C7-BB42-5C33925386F8}" destId="{B538E129-9464-40E5-B0B6-834FC3D7B1C3}" srcOrd="1" destOrd="0" presId="urn:microsoft.com/office/officeart/2005/8/layout/hierarchy2#1"/>
    <dgm:cxn modelId="{298F3754-235D-47C8-928E-5F874A91AA2F}" type="presParOf" srcId="{57024358-2908-4374-8658-A4F65D7FAA58}" destId="{2E18C911-D4FA-4D51-A2F3-1C90840A777A}" srcOrd="2" destOrd="0" presId="urn:microsoft.com/office/officeart/2005/8/layout/hierarchy2#1"/>
    <dgm:cxn modelId="{A5972D9E-7B6B-46DB-8E0E-811271031C3C}" type="presParOf" srcId="{2E18C911-D4FA-4D51-A2F3-1C90840A777A}" destId="{E6E81174-77BA-4338-855E-91FD0E242281}" srcOrd="0" destOrd="0" presId="urn:microsoft.com/office/officeart/2005/8/layout/hierarchy2#1"/>
    <dgm:cxn modelId="{D9DF153F-3917-4D90-A6A2-67DFC8D2BDDB}" type="presParOf" srcId="{57024358-2908-4374-8658-A4F65D7FAA58}" destId="{C041EE94-9224-4C9B-8CE2-BF6E13D06660}" srcOrd="3" destOrd="0" presId="urn:microsoft.com/office/officeart/2005/8/layout/hierarchy2#1"/>
    <dgm:cxn modelId="{D40BE019-696B-4720-80E6-157D450BCECB}" type="presParOf" srcId="{C041EE94-9224-4C9B-8CE2-BF6E13D06660}" destId="{AC1CB75C-5BC9-46BD-BEE0-58E5FA6F7EA5}" srcOrd="0" destOrd="0" presId="urn:microsoft.com/office/officeart/2005/8/layout/hierarchy2#1"/>
    <dgm:cxn modelId="{F5C8327D-140B-4A67-B03B-9C95581C5742}" type="presParOf" srcId="{C041EE94-9224-4C9B-8CE2-BF6E13D06660}" destId="{5EF68B5B-532E-45BE-97E5-A9484A5601BA}"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FC2A9-6A50-4BAF-AF05-C58DF57B0685}">
      <dsp:nvSpPr>
        <dsp:cNvPr id="0" name=""/>
        <dsp:cNvSpPr/>
      </dsp:nvSpPr>
      <dsp:spPr>
        <a:xfrm>
          <a:off x="102790" y="1805632"/>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err="1"/>
            <a:t>Bệnh</a:t>
          </a:r>
          <a:br>
            <a:rPr lang="en-US" sz="3300" kern="1200"/>
          </a:br>
          <a:r>
            <a:rPr lang="en-US" sz="3300" kern="1200"/>
            <a:t> </a:t>
          </a:r>
          <a:r>
            <a:rPr lang="en-US" sz="3300" kern="1200" err="1"/>
            <a:t>mạch</a:t>
          </a:r>
          <a:r>
            <a:rPr lang="en-US" sz="3300" kern="1200"/>
            <a:t> </a:t>
          </a:r>
          <a:r>
            <a:rPr lang="en-US" sz="3300" kern="1200" err="1"/>
            <a:t>vành</a:t>
          </a:r>
          <a:endParaRPr lang="en-US" sz="3300" kern="1200"/>
        </a:p>
      </dsp:txBody>
      <dsp:txXfrm>
        <a:off x="133419" y="1836261"/>
        <a:ext cx="2030273" cy="984507"/>
      </dsp:txXfrm>
    </dsp:sp>
    <dsp:sp modelId="{1C176A99-A30E-4A1C-82BE-37ACF67B931F}">
      <dsp:nvSpPr>
        <dsp:cNvPr id="0" name=""/>
        <dsp:cNvSpPr/>
      </dsp:nvSpPr>
      <dsp:spPr>
        <a:xfrm rot="19457599">
          <a:off x="2097482" y="2000611"/>
          <a:ext cx="1030291" cy="54492"/>
        </a:xfrm>
        <a:custGeom>
          <a:avLst/>
          <a:gdLst/>
          <a:ahLst/>
          <a:cxnLst/>
          <a:rect l="0" t="0" r="0" b="0"/>
          <a:pathLst>
            <a:path>
              <a:moveTo>
                <a:pt x="0" y="27246"/>
              </a:moveTo>
              <a:lnTo>
                <a:pt x="1030291"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6870" y="2002100"/>
        <a:ext cx="51514" cy="51514"/>
      </dsp:txXfrm>
    </dsp:sp>
    <dsp:sp modelId="{8660D0A5-781F-4B37-8916-586FE697D930}">
      <dsp:nvSpPr>
        <dsp:cNvPr id="0" name=""/>
        <dsp:cNvSpPr/>
      </dsp:nvSpPr>
      <dsp:spPr>
        <a:xfrm>
          <a:off x="3030934" y="120431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err="1"/>
            <a:t>Hội</a:t>
          </a:r>
          <a:r>
            <a:rPr lang="en-US" sz="3300" kern="1200"/>
            <a:t> </a:t>
          </a:r>
          <a:r>
            <a:rPr lang="en-US" sz="3300" kern="1200" err="1"/>
            <a:t>chứng</a:t>
          </a:r>
          <a:r>
            <a:rPr lang="en-US" sz="3300" kern="1200"/>
            <a:t> </a:t>
          </a:r>
          <a:r>
            <a:rPr lang="en-US" sz="3300" kern="1200" err="1"/>
            <a:t>vành</a:t>
          </a:r>
          <a:r>
            <a:rPr lang="en-US" sz="3300" kern="1200"/>
            <a:t> </a:t>
          </a:r>
          <a:r>
            <a:rPr lang="en-US" sz="3300" kern="1200" err="1"/>
            <a:t>cấp</a:t>
          </a:r>
          <a:endParaRPr lang="en-US" sz="3300" kern="1200"/>
        </a:p>
      </dsp:txBody>
      <dsp:txXfrm>
        <a:off x="3061563" y="1234946"/>
        <a:ext cx="2030273" cy="984507"/>
      </dsp:txXfrm>
    </dsp:sp>
    <dsp:sp modelId="{EF5181FA-BE61-4EE9-A7DE-C20552F89E9E}">
      <dsp:nvSpPr>
        <dsp:cNvPr id="0" name=""/>
        <dsp:cNvSpPr/>
      </dsp:nvSpPr>
      <dsp:spPr>
        <a:xfrm rot="18289469">
          <a:off x="4808269" y="1098638"/>
          <a:ext cx="1465005" cy="54492"/>
        </a:xfrm>
        <a:custGeom>
          <a:avLst/>
          <a:gdLst/>
          <a:ahLst/>
          <a:cxnLst/>
          <a:rect l="0" t="0" r="0" b="0"/>
          <a:pathLst>
            <a:path>
              <a:moveTo>
                <a:pt x="0" y="27246"/>
              </a:moveTo>
              <a:lnTo>
                <a:pt x="1465005"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4146" y="1089259"/>
        <a:ext cx="73250" cy="73250"/>
      </dsp:txXfrm>
    </dsp:sp>
    <dsp:sp modelId="{13B81E2C-AA59-487F-8F47-07A2059A7C8C}">
      <dsp:nvSpPr>
        <dsp:cNvPr id="0" name=""/>
        <dsp:cNvSpPr/>
      </dsp:nvSpPr>
      <dsp:spPr>
        <a:xfrm>
          <a:off x="5959078" y="1686"/>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a:t>STEMI</a:t>
          </a:r>
        </a:p>
      </dsp:txBody>
      <dsp:txXfrm>
        <a:off x="5989707" y="32315"/>
        <a:ext cx="2030273" cy="984507"/>
      </dsp:txXfrm>
    </dsp:sp>
    <dsp:sp modelId="{EB5E7986-0F6E-4B64-86CC-0B022CA61A31}">
      <dsp:nvSpPr>
        <dsp:cNvPr id="0" name=""/>
        <dsp:cNvSpPr/>
      </dsp:nvSpPr>
      <dsp:spPr>
        <a:xfrm>
          <a:off x="5122465" y="1699953"/>
          <a:ext cx="836612" cy="54492"/>
        </a:xfrm>
        <a:custGeom>
          <a:avLst/>
          <a:gdLst/>
          <a:ahLst/>
          <a:cxnLst/>
          <a:rect l="0" t="0" r="0" b="0"/>
          <a:pathLst>
            <a:path>
              <a:moveTo>
                <a:pt x="0" y="27246"/>
              </a:moveTo>
              <a:lnTo>
                <a:pt x="836612"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19856" y="1706284"/>
        <a:ext cx="41830" cy="41830"/>
      </dsp:txXfrm>
    </dsp:sp>
    <dsp:sp modelId="{CEB0F309-6EAA-453D-A911-088C61F771E1}">
      <dsp:nvSpPr>
        <dsp:cNvPr id="0" name=""/>
        <dsp:cNvSpPr/>
      </dsp:nvSpPr>
      <dsp:spPr>
        <a:xfrm>
          <a:off x="5959078" y="120431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a:t>NSTEMI</a:t>
          </a:r>
        </a:p>
      </dsp:txBody>
      <dsp:txXfrm>
        <a:off x="5989707" y="1234946"/>
        <a:ext cx="2030273" cy="984507"/>
      </dsp:txXfrm>
    </dsp:sp>
    <dsp:sp modelId="{AEBA6E93-26E8-4791-896A-78595197628F}">
      <dsp:nvSpPr>
        <dsp:cNvPr id="0" name=""/>
        <dsp:cNvSpPr/>
      </dsp:nvSpPr>
      <dsp:spPr>
        <a:xfrm rot="3310531">
          <a:off x="4808269" y="2301269"/>
          <a:ext cx="1465005" cy="54492"/>
        </a:xfrm>
        <a:custGeom>
          <a:avLst/>
          <a:gdLst/>
          <a:ahLst/>
          <a:cxnLst/>
          <a:rect l="0" t="0" r="0" b="0"/>
          <a:pathLst>
            <a:path>
              <a:moveTo>
                <a:pt x="0" y="27246"/>
              </a:moveTo>
              <a:lnTo>
                <a:pt x="1465005"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4146" y="2291890"/>
        <a:ext cx="73250" cy="73250"/>
      </dsp:txXfrm>
    </dsp:sp>
    <dsp:sp modelId="{1C141235-3CFB-4811-895E-310ED85C9DDB}">
      <dsp:nvSpPr>
        <dsp:cNvPr id="0" name=""/>
        <dsp:cNvSpPr/>
      </dsp:nvSpPr>
      <dsp:spPr>
        <a:xfrm>
          <a:off x="5959078" y="240694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a:t>UA</a:t>
          </a:r>
        </a:p>
      </dsp:txBody>
      <dsp:txXfrm>
        <a:off x="5989707" y="2437576"/>
        <a:ext cx="2030273" cy="984507"/>
      </dsp:txXfrm>
    </dsp:sp>
    <dsp:sp modelId="{2E18C911-D4FA-4D51-A2F3-1C90840A777A}">
      <dsp:nvSpPr>
        <dsp:cNvPr id="0" name=""/>
        <dsp:cNvSpPr/>
      </dsp:nvSpPr>
      <dsp:spPr>
        <a:xfrm rot="2142401">
          <a:off x="2097482" y="2601926"/>
          <a:ext cx="1030291" cy="54492"/>
        </a:xfrm>
        <a:custGeom>
          <a:avLst/>
          <a:gdLst/>
          <a:ahLst/>
          <a:cxnLst/>
          <a:rect l="0" t="0" r="0" b="0"/>
          <a:pathLst>
            <a:path>
              <a:moveTo>
                <a:pt x="0" y="27246"/>
              </a:moveTo>
              <a:lnTo>
                <a:pt x="1030291"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6870" y="2603415"/>
        <a:ext cx="51514" cy="51514"/>
      </dsp:txXfrm>
    </dsp:sp>
    <dsp:sp modelId="{AC1CB75C-5BC9-46BD-BEE0-58E5FA6F7EA5}">
      <dsp:nvSpPr>
        <dsp:cNvPr id="0" name=""/>
        <dsp:cNvSpPr/>
      </dsp:nvSpPr>
      <dsp:spPr>
        <a:xfrm>
          <a:off x="3030934" y="2406947"/>
          <a:ext cx="2091531" cy="1045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a:t>Hội chứng vành mạn</a:t>
          </a:r>
        </a:p>
      </dsp:txBody>
      <dsp:txXfrm>
        <a:off x="3061563" y="2437576"/>
        <a:ext cx="2030273" cy="9845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CD713-EF96-4752-A975-A57525FF8F8F}" type="datetimeFigureOut">
              <a:rPr lang="en-US" smtClean="0"/>
              <a:t>8/2/2020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F7D4B4-8FDF-481F-868C-3605BF3080F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8"/>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685800" indent="-263525" eaLnBrk="0" hangingPunct="0">
              <a:defRPr>
                <a:solidFill>
                  <a:schemeClr val="tx1"/>
                </a:solidFill>
                <a:latin typeface="Arial" panose="020B0604020202020204" pitchFamily="34" charset="0"/>
                <a:ea typeface="MS PGothic" panose="020B0600070205080204" pitchFamily="34" charset="-128"/>
              </a:defRPr>
            </a:lvl2pPr>
            <a:lvl3pPr marL="1055370" indent="-210820" eaLnBrk="0" hangingPunct="0">
              <a:defRPr>
                <a:solidFill>
                  <a:schemeClr val="tx1"/>
                </a:solidFill>
                <a:latin typeface="Arial" panose="020B0604020202020204" pitchFamily="34" charset="0"/>
                <a:ea typeface="MS PGothic" panose="020B0600070205080204" pitchFamily="34" charset="-128"/>
              </a:defRPr>
            </a:lvl3pPr>
            <a:lvl4pPr marL="1477010" indent="-210820" eaLnBrk="0" hangingPunct="0">
              <a:defRPr>
                <a:solidFill>
                  <a:schemeClr val="tx1"/>
                </a:solidFill>
                <a:latin typeface="Arial" panose="020B0604020202020204" pitchFamily="34" charset="0"/>
                <a:ea typeface="MS PGothic" panose="020B0600070205080204" pitchFamily="34" charset="-128"/>
              </a:defRPr>
            </a:lvl4pPr>
            <a:lvl5pPr marL="1899285" indent="-210820" eaLnBrk="0" hangingPunct="0">
              <a:defRPr>
                <a:solidFill>
                  <a:schemeClr val="tx1"/>
                </a:solidFill>
                <a:latin typeface="Arial" panose="020B0604020202020204" pitchFamily="34" charset="0"/>
                <a:ea typeface="MS PGothic" panose="020B0600070205080204" pitchFamily="34" charset="-128"/>
              </a:defRPr>
            </a:lvl5pPr>
            <a:lvl6pPr marL="2320925" indent="-21082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743200" indent="-21082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165475" indent="-21082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587115" indent="-21082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None/>
              <a:defRPr/>
            </a:pPr>
            <a:fld id="{8E52C198-9D4C-4BD0-ACFB-830E295EE0A4}" type="slidenum">
              <a:rPr lang="en-GB">
                <a:solidFill>
                  <a:prstClr val="black"/>
                </a:solidFill>
                <a:latin typeface="Times New Roman" panose="02020603050405020304" pitchFamily="18" charset="0"/>
              </a:rPr>
              <a:t>12</a:t>
            </a:fld>
            <a:endParaRPr lang="en-GB">
              <a:solidFill>
                <a:prstClr val="black"/>
              </a:solidFill>
              <a:latin typeface="Times New Roman" panose="02020603050405020304" pitchFamily="18" charset="0"/>
            </a:endParaRPr>
          </a:p>
        </p:txBody>
      </p:sp>
      <p:sp>
        <p:nvSpPr>
          <p:cNvPr id="169987" name="Text Box 1"/>
          <p:cNvSpPr txBox="1">
            <a:spLocks noChangeArrowheads="1"/>
          </p:cNvSpPr>
          <p:nvPr/>
        </p:nvSpPr>
        <p:spPr bwMode="auto">
          <a:xfrm>
            <a:off x="3884613" y="8685213"/>
            <a:ext cx="2971800" cy="457200"/>
          </a:xfrm>
          <a:prstGeom prst="rect">
            <a:avLst/>
          </a:prstGeom>
          <a:noFill/>
          <a:ln>
            <a:noFill/>
          </a:ln>
        </p:spPr>
        <p:txBody>
          <a:bodyPr lIns="89991" tIns="46796" rIns="89991" bIns="46796" anchor="b"/>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algn="r" defTabSz="843915" eaLnBrk="1" hangingPunct="1">
              <a:buClr>
                <a:srgbClr val="000000"/>
              </a:buClr>
              <a:defRPr/>
            </a:pPr>
            <a:fld id="{76802142-C603-40A5-BD80-3431232240A3}" type="slidenum">
              <a:rPr lang="en-GB" sz="1200">
                <a:solidFill>
                  <a:srgbClr val="FFFFFF"/>
                </a:solidFill>
                <a:cs typeface="+mn-cs"/>
              </a:rPr>
              <a:t>12</a:t>
            </a:fld>
            <a:endParaRPr lang="en-GB" sz="1200">
              <a:solidFill>
                <a:srgbClr val="FFFFFF"/>
              </a:solidFill>
              <a:cs typeface="+mn-cs"/>
            </a:endParaRPr>
          </a:p>
        </p:txBody>
      </p:sp>
      <p:sp>
        <p:nvSpPr>
          <p:cNvPr id="169988"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ln>
        </p:spPr>
        <p:txBody>
          <a:bodyPr wrap="none" lIns="91431" tIns="45716" rIns="91431" bIns="45716"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843915" eaLnBrk="1" hangingPunct="1">
              <a:defRPr/>
            </a:pPr>
            <a:endParaRPr lang="en-US">
              <a:solidFill>
                <a:prstClr val="black"/>
              </a:solidFill>
              <a:cs typeface="+mn-cs"/>
            </a:endParaRPr>
          </a:p>
        </p:txBody>
      </p:sp>
      <p:sp>
        <p:nvSpPr>
          <p:cNvPr id="67589" name="Text Box 3"/>
          <p:cNvSpPr>
            <a:spLocks noGrp="1" noChangeArrowheads="1"/>
          </p:cNvSpPr>
          <p:nvPr>
            <p:ph type="body"/>
          </p:nvPr>
        </p:nvSpPr>
        <p:spPr bwMode="auto">
          <a:xfrm>
            <a:off x="685800" y="4343400"/>
            <a:ext cx="5484813"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lstStyle/>
          <a:p>
            <a:pPr eaLnBrk="1" hangingPunct="1"/>
            <a:endParaRPr 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52500">
              <a:defRPr baseline="30000">
                <a:solidFill>
                  <a:schemeClr val="tx1"/>
                </a:solidFill>
                <a:latin typeface="Arial" panose="020B0604020202020204" pitchFamily="34" charset="0"/>
              </a:defRPr>
            </a:lvl1pPr>
            <a:lvl2pPr marL="742950" indent="-285750" defTabSz="952500">
              <a:defRPr baseline="30000">
                <a:solidFill>
                  <a:schemeClr val="tx1"/>
                </a:solidFill>
                <a:latin typeface="Arial" panose="020B0604020202020204" pitchFamily="34" charset="0"/>
              </a:defRPr>
            </a:lvl2pPr>
            <a:lvl3pPr marL="1143000" indent="-228600" defTabSz="952500">
              <a:defRPr baseline="30000">
                <a:solidFill>
                  <a:schemeClr val="tx1"/>
                </a:solidFill>
                <a:latin typeface="Arial" panose="020B0604020202020204" pitchFamily="34" charset="0"/>
              </a:defRPr>
            </a:lvl3pPr>
            <a:lvl4pPr marL="1600200" indent="-228600" defTabSz="952500">
              <a:defRPr baseline="30000">
                <a:solidFill>
                  <a:schemeClr val="tx1"/>
                </a:solidFill>
                <a:latin typeface="Arial" panose="020B0604020202020204" pitchFamily="34" charset="0"/>
              </a:defRPr>
            </a:lvl4pPr>
            <a:lvl5pPr marL="2057400" indent="-228600" defTabSz="952500">
              <a:defRPr baseline="30000">
                <a:solidFill>
                  <a:schemeClr val="tx1"/>
                </a:solidFill>
                <a:latin typeface="Arial" panose="020B0604020202020204" pitchFamily="34" charset="0"/>
              </a:defRPr>
            </a:lvl5pPr>
            <a:lvl6pPr marL="2514600" indent="-228600" defTabSz="9525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defTabSz="9525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defTabSz="9525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defTabSz="952500" eaLnBrk="0" fontAlgn="base" hangingPunct="0">
              <a:spcBef>
                <a:spcPct val="0"/>
              </a:spcBef>
              <a:spcAft>
                <a:spcPct val="0"/>
              </a:spcAft>
              <a:defRPr baseline="30000">
                <a:solidFill>
                  <a:schemeClr val="tx1"/>
                </a:solidFill>
                <a:latin typeface="Arial" panose="020B0604020202020204" pitchFamily="34" charset="0"/>
              </a:defRPr>
            </a:lvl9pPr>
          </a:lstStyle>
          <a:p>
            <a:fld id="{B7AEDBC0-762F-4463-90A7-891EF541C4CA}" type="slidenum">
              <a:rPr lang="de-DE" altLang="de-DE" baseline="0" smtClean="0">
                <a:solidFill>
                  <a:srgbClr val="000000"/>
                </a:solidFill>
                <a:ea typeface="MS PGothic" panose="020B0600070205080204" pitchFamily="34" charset="-128"/>
              </a:rPr>
              <a:t>17</a:t>
            </a:fld>
            <a:endParaRPr lang="de-DE" altLang="de-DE" baseline="0">
              <a:solidFill>
                <a:srgbClr val="000000"/>
              </a:solidFill>
              <a:ea typeface="MS PGothic" panose="020B0600070205080204" pitchFamily="34" charset="-128"/>
            </a:endParaRPr>
          </a:p>
        </p:txBody>
      </p:sp>
      <p:sp>
        <p:nvSpPr>
          <p:cNvPr id="75779" name="Rectangle 2"/>
          <p:cNvSpPr>
            <a:spLocks noGrp="1" noRot="1" noChangeAspect="1" noChangeArrowheads="1" noTextEdit="1"/>
          </p:cNvSpPr>
          <p:nvPr>
            <p:ph type="sldImg"/>
          </p:nvPr>
        </p:nvSpPr>
        <p:spPr>
          <a:xfrm>
            <a:off x="1144588" y="685800"/>
            <a:ext cx="4572000" cy="3429000"/>
          </a:xfrm>
        </p:spPr>
      </p:sp>
      <p:sp>
        <p:nvSpPr>
          <p:cNvPr id="75780" name="Rectangle 3"/>
          <p:cNvSpPr>
            <a:spLocks noGrp="1" noChangeArrowheads="1"/>
          </p:cNvSpPr>
          <p:nvPr>
            <p:ph type="body" idx="1"/>
          </p:nvPr>
        </p:nvSpPr>
        <p:spPr>
          <a:noFill/>
        </p:spPr>
        <p:txBody>
          <a:bodyPr/>
          <a:lstStyle/>
          <a:p>
            <a:pPr eaLnBrk="1" hangingPunct="1"/>
            <a:r>
              <a:rPr lang="de-DE" altLang="de-DE"/>
              <a:t>Eugene Braunwald entwickelte das Konzept des „Kardiovaskulären Kontinuums“, in dessen Verlauf die kardiovaskulären Risikofaktoren, zu denen neben der arteriellen Hypertonie auch eine Hypercholesterinämie, Diabetes mellitus und Nikotin gehören, auf der einen Seite eine Atherosklerose und zum anderen eine Linksventrikuläre (LV) Hypertophie erzeugen. Im Laufe der Zeit entwickeln die Patienten eine relevante KHK mit transienten oder anhaltenden Ischämien im Sinne einer Angina Pectoris bzw. eines Herzinfarktes, was zum Verlust von funktionellem Myokard und zu Herzrhythmusstörungen führen kann. Im weiteren Verlauf entwickeln sich Umbauprozesse des Herzens, die als kardiales „Remodelling“ bezeichnet werden. Hierbei kommt es nach initialer LV Hypertophie im weiteren Verlauf zu einer Dilatation des LV mit der Entwicklung einer kontraktilen Dysfunktion im Sinne einer chronischen Herzinsuffizienz. Die chronische Herzinsuffizienz hat unabhängig vom klinischen Stadium eine 5-Jahres Sterblichkeit von etwa 50%. Patienten mit Luftnot in Ruhe (NYHA Stadium IV) haben hingegen eine durchschnittliche </a:t>
            </a:r>
            <a:r>
              <a:rPr lang="de-DE" altLang="de-DE" u="sng"/>
              <a:t>Einjahres</a:t>
            </a:r>
            <a:r>
              <a:rPr lang="de-DE" altLang="de-DE"/>
              <a:t>mortalität von 50%.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CC562F-CBEB-4DA0-A511-6D3AAAD8628B}"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562F-CBEB-4DA0-A511-6D3AAAD8628B}"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562F-CBEB-4DA0-A511-6D3AAAD8628B}"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562F-CBEB-4DA0-A511-6D3AAAD8628B}"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C562F-CBEB-4DA0-A511-6D3AAAD8628B}"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CC562F-CBEB-4DA0-A511-6D3AAAD8628B}"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CC562F-CBEB-4DA0-A511-6D3AAAD8628B}" type="datetimeFigureOut">
              <a:rPr lang="en-US" smtClean="0"/>
              <a:t>8/2/2020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CC562F-CBEB-4DA0-A511-6D3AAAD8628B}" type="datetimeFigureOut">
              <a:rPr lang="en-US" smtClean="0"/>
              <a:t>8/2/2020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C562F-CBEB-4DA0-A511-6D3AAAD8628B}" type="datetimeFigureOut">
              <a:rPr lang="en-US" smtClean="0"/>
              <a:t>8/2/2020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C562F-CBEB-4DA0-A511-6D3AAAD8628B}"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C562F-CBEB-4DA0-A511-6D3AAAD8628B}" type="datetimeFigureOut">
              <a:rPr lang="en-US" smtClean="0"/>
              <a:t>8/2/2020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68027-2E8F-4878-A9DD-9BE7B1E68F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C562F-CBEB-4DA0-A511-6D3AAAD8628B}" type="datetimeFigureOut">
              <a:rPr lang="en-US" smtClean="0"/>
              <a:t>8/2/2020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68027-2E8F-4878-A9DD-9BE7B1E68F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a:solidFill>
                  <a:srgbClr val="FFFF00"/>
                </a:solidFill>
                <a:latin typeface="Arial" panose="020B0604020202020204" pitchFamily="34" charset="0"/>
                <a:cs typeface="Arial" panose="020B0604020202020204" pitchFamily="34" charset="0"/>
              </a:rPr>
              <a:t>ECG TRONG BỆNH </a:t>
            </a:r>
            <a:br>
              <a:rPr lang="en-US" b="1">
                <a:solidFill>
                  <a:srgbClr val="FFFF00"/>
                </a:solidFill>
                <a:latin typeface="Arial" panose="020B0604020202020204" pitchFamily="34" charset="0"/>
                <a:cs typeface="Arial" panose="020B0604020202020204" pitchFamily="34" charset="0"/>
              </a:rPr>
            </a:br>
            <a:r>
              <a:rPr lang="en-US" b="1">
                <a:solidFill>
                  <a:srgbClr val="FFFF00"/>
                </a:solidFill>
                <a:latin typeface="Arial" panose="020B0604020202020204" pitchFamily="34" charset="0"/>
                <a:cs typeface="Arial" panose="020B0604020202020204" pitchFamily="34" charset="0"/>
              </a:rPr>
              <a:t>HỘI CHỨNG MẠCH VÀNH MẠN</a:t>
            </a:r>
          </a:p>
        </p:txBody>
      </p:sp>
      <p:sp>
        <p:nvSpPr>
          <p:cNvPr id="3" name="Subtitle 2"/>
          <p:cNvSpPr>
            <a:spLocks noGrp="1"/>
          </p:cNvSpPr>
          <p:nvPr>
            <p:ph type="subTitle" idx="1"/>
          </p:nvPr>
        </p:nvSpPr>
        <p:spPr>
          <a:xfrm>
            <a:off x="1371600" y="4343400"/>
            <a:ext cx="6400800" cy="1752600"/>
          </a:xfrm>
        </p:spPr>
        <p:txBody>
          <a:bodyPr>
            <a:normAutofit/>
          </a:bodyPr>
          <a:lstStyle/>
          <a:p>
            <a:r>
              <a:rPr lang="en-US" sz="3000" err="1">
                <a:solidFill>
                  <a:schemeClr val="accent6">
                    <a:lumMod val="60000"/>
                    <a:lumOff val="40000"/>
                  </a:schemeClr>
                </a:solidFill>
                <a:latin typeface="Arial" panose="020B0604020202020204" pitchFamily="34" charset="0"/>
                <a:cs typeface="Arial" panose="020B0604020202020204" pitchFamily="34" charset="0"/>
              </a:rPr>
              <a:t>ThS</a:t>
            </a:r>
            <a:r>
              <a:rPr lang="en-US" sz="3000">
                <a:solidFill>
                  <a:schemeClr val="accent6">
                    <a:lumMod val="60000"/>
                    <a:lumOff val="40000"/>
                  </a:schemeClr>
                </a:solidFill>
                <a:latin typeface="Arial" panose="020B0604020202020204" pitchFamily="34" charset="0"/>
                <a:cs typeface="Arial" panose="020B0604020202020204" pitchFamily="34" charset="0"/>
              </a:rPr>
              <a:t>. BS </a:t>
            </a:r>
            <a:r>
              <a:rPr lang="en-US" sz="3000" err="1">
                <a:solidFill>
                  <a:schemeClr val="accent6">
                    <a:lumMod val="60000"/>
                    <a:lumOff val="40000"/>
                  </a:schemeClr>
                </a:solidFill>
                <a:latin typeface="Arial" panose="020B0604020202020204" pitchFamily="34" charset="0"/>
                <a:cs typeface="Arial" panose="020B0604020202020204" pitchFamily="34" charset="0"/>
              </a:rPr>
              <a:t>Nguyễn</a:t>
            </a:r>
            <a:r>
              <a:rPr lang="en-US" sz="3000">
                <a:solidFill>
                  <a:schemeClr val="accent6">
                    <a:lumMod val="60000"/>
                    <a:lumOff val="40000"/>
                  </a:schemeClr>
                </a:solidFill>
                <a:latin typeface="Arial" panose="020B0604020202020204" pitchFamily="34" charset="0"/>
                <a:cs typeface="Arial" panose="020B0604020202020204" pitchFamily="34" charset="0"/>
              </a:rPr>
              <a:t> </a:t>
            </a:r>
            <a:r>
              <a:rPr lang="en-US" sz="3000" err="1">
                <a:solidFill>
                  <a:schemeClr val="accent6">
                    <a:lumMod val="60000"/>
                    <a:lumOff val="40000"/>
                  </a:schemeClr>
                </a:solidFill>
                <a:latin typeface="Arial" panose="020B0604020202020204" pitchFamily="34" charset="0"/>
                <a:cs typeface="Arial" panose="020B0604020202020204" pitchFamily="34" charset="0"/>
              </a:rPr>
              <a:t>Trường</a:t>
            </a:r>
            <a:r>
              <a:rPr lang="en-US" sz="3000">
                <a:solidFill>
                  <a:schemeClr val="accent6">
                    <a:lumMod val="60000"/>
                    <a:lumOff val="40000"/>
                  </a:schemeClr>
                </a:solidFill>
                <a:latin typeface="Arial" panose="020B0604020202020204" pitchFamily="34" charset="0"/>
                <a:cs typeface="Arial" panose="020B0604020202020204" pitchFamily="34" charset="0"/>
              </a:rPr>
              <a:t> </a:t>
            </a:r>
            <a:r>
              <a:rPr lang="en-US" sz="3000" err="1">
                <a:solidFill>
                  <a:schemeClr val="accent6">
                    <a:lumMod val="60000"/>
                    <a:lumOff val="40000"/>
                  </a:schemeClr>
                </a:solidFill>
                <a:latin typeface="Arial" panose="020B0604020202020204" pitchFamily="34" charset="0"/>
                <a:cs typeface="Arial" panose="020B0604020202020204" pitchFamily="34" charset="0"/>
              </a:rPr>
              <a:t>Duy</a:t>
            </a:r>
            <a:endParaRPr lang="en-US" sz="3000">
              <a:solidFill>
                <a:schemeClr val="accent6">
                  <a:lumMod val="60000"/>
                  <a:lumOff val="40000"/>
                </a:schemeClr>
              </a:solidFill>
              <a:latin typeface="Arial" panose="020B0604020202020204" pitchFamily="34" charset="0"/>
              <a:cs typeface="Arial" panose="020B0604020202020204" pitchFamily="34" charset="0"/>
            </a:endParaRPr>
          </a:p>
          <a:p>
            <a:r>
              <a:rPr lang="en-US" sz="1800" err="1">
                <a:solidFill>
                  <a:schemeClr val="accent6">
                    <a:lumMod val="40000"/>
                    <a:lumOff val="60000"/>
                  </a:schemeClr>
                </a:solidFill>
                <a:latin typeface="Arial" panose="020B0604020202020204" pitchFamily="34" charset="0"/>
                <a:cs typeface="Arial" panose="020B0604020202020204" pitchFamily="34" charset="0"/>
              </a:rPr>
              <a:t>Bộ</a:t>
            </a:r>
            <a:r>
              <a:rPr lang="en-US" sz="1800">
                <a:solidFill>
                  <a:schemeClr val="accent6">
                    <a:lumMod val="40000"/>
                    <a:lumOff val="60000"/>
                  </a:schemeClr>
                </a:solidFill>
                <a:latin typeface="Arial" panose="020B0604020202020204" pitchFamily="34" charset="0"/>
                <a:cs typeface="Arial" panose="020B0604020202020204" pitchFamily="34" charset="0"/>
              </a:rPr>
              <a:t> </a:t>
            </a:r>
            <a:r>
              <a:rPr lang="en-US" sz="1800" err="1">
                <a:solidFill>
                  <a:schemeClr val="accent6">
                    <a:lumMod val="40000"/>
                    <a:lumOff val="60000"/>
                  </a:schemeClr>
                </a:solidFill>
                <a:latin typeface="Arial" panose="020B0604020202020204" pitchFamily="34" charset="0"/>
                <a:cs typeface="Arial" panose="020B0604020202020204" pitchFamily="34" charset="0"/>
              </a:rPr>
              <a:t>môn</a:t>
            </a:r>
            <a:r>
              <a:rPr lang="en-US" sz="1800">
                <a:solidFill>
                  <a:schemeClr val="accent6">
                    <a:lumMod val="40000"/>
                    <a:lumOff val="60000"/>
                  </a:schemeClr>
                </a:solidFill>
                <a:latin typeface="Arial" panose="020B0604020202020204" pitchFamily="34" charset="0"/>
                <a:cs typeface="Arial" panose="020B0604020202020204" pitchFamily="34" charset="0"/>
              </a:rPr>
              <a:t> </a:t>
            </a:r>
            <a:r>
              <a:rPr lang="en-US" sz="1800" err="1">
                <a:solidFill>
                  <a:schemeClr val="accent6">
                    <a:lumMod val="40000"/>
                    <a:lumOff val="60000"/>
                  </a:schemeClr>
                </a:solidFill>
                <a:latin typeface="Arial" panose="020B0604020202020204" pitchFamily="34" charset="0"/>
                <a:cs typeface="Arial" panose="020B0604020202020204" pitchFamily="34" charset="0"/>
              </a:rPr>
              <a:t>Nội</a:t>
            </a:r>
            <a:r>
              <a:rPr lang="en-US" sz="1800">
                <a:solidFill>
                  <a:schemeClr val="accent6">
                    <a:lumMod val="40000"/>
                    <a:lumOff val="60000"/>
                  </a:schemeClr>
                </a:solidFill>
                <a:latin typeface="Arial" panose="020B0604020202020204" pitchFamily="34" charset="0"/>
                <a:cs typeface="Arial" panose="020B0604020202020204" pitchFamily="34" charset="0"/>
              </a:rPr>
              <a:t> – </a:t>
            </a:r>
            <a:r>
              <a:rPr lang="en-US" sz="1800" err="1">
                <a:solidFill>
                  <a:schemeClr val="accent6">
                    <a:lumMod val="40000"/>
                    <a:lumOff val="60000"/>
                  </a:schemeClr>
                </a:solidFill>
                <a:latin typeface="Arial" panose="020B0604020202020204" pitchFamily="34" charset="0"/>
                <a:cs typeface="Arial" panose="020B0604020202020204" pitchFamily="34" charset="0"/>
              </a:rPr>
              <a:t>Đại</a:t>
            </a:r>
            <a:r>
              <a:rPr lang="en-US" sz="1800">
                <a:solidFill>
                  <a:schemeClr val="accent6">
                    <a:lumMod val="40000"/>
                    <a:lumOff val="60000"/>
                  </a:schemeClr>
                </a:solidFill>
                <a:latin typeface="Arial" panose="020B0604020202020204" pitchFamily="34" charset="0"/>
                <a:cs typeface="Arial" panose="020B0604020202020204" pitchFamily="34" charset="0"/>
              </a:rPr>
              <a:t> </a:t>
            </a:r>
            <a:r>
              <a:rPr lang="en-US" sz="1800" err="1">
                <a:solidFill>
                  <a:schemeClr val="accent6">
                    <a:lumMod val="40000"/>
                    <a:lumOff val="60000"/>
                  </a:schemeClr>
                </a:solidFill>
                <a:latin typeface="Arial" panose="020B0604020202020204" pitchFamily="34" charset="0"/>
                <a:cs typeface="Arial" panose="020B0604020202020204" pitchFamily="34" charset="0"/>
              </a:rPr>
              <a:t>Học</a:t>
            </a:r>
            <a:r>
              <a:rPr lang="en-US" sz="1800">
                <a:solidFill>
                  <a:schemeClr val="accent6">
                    <a:lumMod val="40000"/>
                    <a:lumOff val="60000"/>
                  </a:schemeClr>
                </a:solidFill>
                <a:latin typeface="Arial" panose="020B0604020202020204" pitchFamily="34" charset="0"/>
                <a:cs typeface="Arial" panose="020B0604020202020204" pitchFamily="34" charset="0"/>
              </a:rPr>
              <a:t> Y Dược</a:t>
            </a:r>
          </a:p>
          <a:p>
            <a:r>
              <a:rPr lang="en-US" sz="1800">
                <a:solidFill>
                  <a:schemeClr val="accent6">
                    <a:lumMod val="40000"/>
                    <a:lumOff val="60000"/>
                  </a:schemeClr>
                </a:solidFill>
                <a:latin typeface="Arial" panose="020B0604020202020204" pitchFamily="34" charset="0"/>
                <a:cs typeface="Arial" panose="020B0604020202020204" pitchFamily="34" charset="0"/>
              </a:rPr>
              <a:t>Khoa Nội Tim Mạch – BV. Chợ Rẫy</a:t>
            </a:r>
          </a:p>
          <a:p>
            <a:r>
              <a:rPr lang="en-US" sz="1800">
                <a:solidFill>
                  <a:schemeClr val="accent6">
                    <a:lumMod val="40000"/>
                    <a:lumOff val="60000"/>
                  </a:schemeClr>
                </a:solidFill>
                <a:latin typeface="Arial" panose="020B0604020202020204" pitchFamily="34" charset="0"/>
                <a:cs typeface="Arial" panose="020B0604020202020204" pitchFamily="34" charset="0"/>
              </a:rPr>
              <a:t>Cardiovascular Imaging Unit - UMC</a:t>
            </a:r>
          </a:p>
        </p:txBody>
      </p:sp>
      <p:sp>
        <p:nvSpPr>
          <p:cNvPr id="4" name="TextBox 3"/>
          <p:cNvSpPr txBox="1"/>
          <p:nvPr/>
        </p:nvSpPr>
        <p:spPr>
          <a:xfrm>
            <a:off x="5488745" y="6324600"/>
            <a:ext cx="3657600" cy="369332"/>
          </a:xfrm>
          <a:prstGeom prst="rect">
            <a:avLst/>
          </a:prstGeom>
          <a:noFill/>
        </p:spPr>
        <p:txBody>
          <a:bodyPr wrap="square" rtlCol="0">
            <a:spAutoFit/>
          </a:bodyPr>
          <a:lstStyle/>
          <a:p>
            <a:r>
              <a:rPr lang="en-US">
                <a:solidFill>
                  <a:schemeClr val="bg1">
                    <a:lumMod val="95000"/>
                  </a:schemeClr>
                </a:solidFill>
              </a:rPr>
              <a:t>Email: bstruongduy@gmail.com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Káº¿t quáº£ hÃ¬nh áº£nh cho coronary artery disease preval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1912" cy="6833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rgbClr val="FFFF00"/>
                </a:solidFill>
                <a:latin typeface="Arial" panose="020B0604020202020204" pitchFamily="34" charset="0"/>
                <a:cs typeface="Arial" panose="020B0604020202020204" pitchFamily="34" charset="0"/>
              </a:rPr>
              <a:t>TỬ VONG DO BỆNH MẠCH VÀNH</a:t>
            </a:r>
          </a:p>
        </p:txBody>
      </p:sp>
      <p:sp>
        <p:nvSpPr>
          <p:cNvPr id="3" name="Content Placeholder 2"/>
          <p:cNvSpPr>
            <a:spLocks noGrp="1"/>
          </p:cNvSpPr>
          <p:nvPr>
            <p:ph idx="1"/>
          </p:nvPr>
        </p:nvSpPr>
        <p:spPr/>
        <p:txBody>
          <a:bodyPr/>
          <a:lstStyle/>
          <a:p>
            <a:endParaRPr lang="en-US"/>
          </a:p>
        </p:txBody>
      </p:sp>
      <p:pic>
        <p:nvPicPr>
          <p:cNvPr id="3074" name="Picture 2" descr="Káº¿t quáº£ hÃ¬nh áº£nh cho tá» lá» bá»nh máº¡ch vÃ 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3" y="1585878"/>
            <a:ext cx="9110597" cy="5272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0" y="0"/>
            <a:ext cx="9144000" cy="6858000"/>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anchor="ctr">
            <a:spAutoFit/>
          </a:bodyPr>
          <a:lstStyle/>
          <a:p>
            <a:pPr algn="ctr">
              <a:defRPr/>
            </a:pPr>
            <a:endParaRPr lang="en-US" sz="2800" b="1">
              <a:solidFill>
                <a:prstClr val="white"/>
              </a:solidFill>
              <a:effectLst>
                <a:outerShdw blurRad="38100" dist="38100" dir="2700000" algn="tl">
                  <a:srgbClr val="000000">
                    <a:alpha val="43137"/>
                  </a:srgbClr>
                </a:outerShdw>
              </a:effectLst>
              <a:latin typeface="Arial" panose="020B0604020202020204" pitchFamily="34" charset="0"/>
              <a:ea typeface="MS PGothic" panose="020B0600070205080204" pitchFamily="34" charset="-128"/>
              <a:cs typeface="Arial" panose="020B0604020202020204" pitchFamily="34" charset="0"/>
            </a:endParaRPr>
          </a:p>
        </p:txBody>
      </p:sp>
      <p:sp>
        <p:nvSpPr>
          <p:cNvPr id="31746" name="Oval 11"/>
          <p:cNvSpPr>
            <a:spLocks noChangeArrowheads="1"/>
          </p:cNvSpPr>
          <p:nvPr/>
        </p:nvSpPr>
        <p:spPr bwMode="auto">
          <a:xfrm>
            <a:off x="6172200" y="3048000"/>
            <a:ext cx="2590800" cy="1905000"/>
          </a:xfrm>
          <a:prstGeom prst="ellipse">
            <a:avLst/>
          </a:prstGeom>
          <a:solidFill>
            <a:srgbClr val="FFFF66"/>
          </a:solidFill>
          <a:ln w="38227">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31747" name="Oval 15"/>
          <p:cNvSpPr>
            <a:spLocks noChangeArrowheads="1"/>
          </p:cNvSpPr>
          <p:nvPr/>
        </p:nvSpPr>
        <p:spPr bwMode="auto">
          <a:xfrm>
            <a:off x="3419475" y="304800"/>
            <a:ext cx="3200400" cy="1981200"/>
          </a:xfrm>
          <a:prstGeom prst="ellipse">
            <a:avLst/>
          </a:prstGeom>
          <a:solidFill>
            <a:srgbClr val="FF7C80"/>
          </a:solidFill>
          <a:ln w="38227">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31748" name="Oval 1"/>
          <p:cNvSpPr>
            <a:spLocks noChangeArrowheads="1"/>
          </p:cNvSpPr>
          <p:nvPr/>
        </p:nvSpPr>
        <p:spPr bwMode="auto">
          <a:xfrm>
            <a:off x="2743200" y="2133600"/>
            <a:ext cx="4114800" cy="2133600"/>
          </a:xfrm>
          <a:prstGeom prst="ellipse">
            <a:avLst/>
          </a:prstGeom>
          <a:solidFill>
            <a:srgbClr val="FF9933"/>
          </a:solidFill>
          <a:ln w="28448">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31749" name="Oval 3"/>
          <p:cNvSpPr>
            <a:spLocks noChangeArrowheads="1"/>
          </p:cNvSpPr>
          <p:nvPr/>
        </p:nvSpPr>
        <p:spPr bwMode="auto">
          <a:xfrm>
            <a:off x="1143000" y="990600"/>
            <a:ext cx="2971800" cy="2057400"/>
          </a:xfrm>
          <a:prstGeom prst="ellipse">
            <a:avLst/>
          </a:prstGeom>
          <a:solidFill>
            <a:srgbClr val="FFFF00"/>
          </a:solidFill>
          <a:ln w="38227">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120839" name="Text Box 4"/>
          <p:cNvSpPr txBox="1">
            <a:spLocks noChangeArrowheads="1"/>
          </p:cNvSpPr>
          <p:nvPr/>
        </p:nvSpPr>
        <p:spPr bwMode="auto">
          <a:xfrm>
            <a:off x="1295400" y="1662113"/>
            <a:ext cx="2667000" cy="711200"/>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algn="ctr" eaLnBrk="1" hangingPunct="1">
              <a:spcBef>
                <a:spcPts val="1500"/>
              </a:spcBef>
              <a:buClr>
                <a:srgbClr val="FF0000"/>
              </a:buClr>
              <a:buFont typeface="Tahoma" panose="020B0604030504040204" pitchFamily="34" charset="0"/>
              <a:buNone/>
              <a:defRPr/>
            </a:pPr>
            <a:r>
              <a:rPr lang="en-GB" sz="2000" b="1" i="1">
                <a:solidFill>
                  <a:srgbClr val="000000"/>
                </a:solidFill>
                <a:cs typeface="+mn-cs"/>
              </a:rPr>
              <a:t>HẸP ĐỘNG MẠCH VÀNH</a:t>
            </a:r>
          </a:p>
        </p:txBody>
      </p:sp>
      <p:sp>
        <p:nvSpPr>
          <p:cNvPr id="31751" name="Oval 5"/>
          <p:cNvSpPr>
            <a:spLocks noChangeArrowheads="1"/>
          </p:cNvSpPr>
          <p:nvPr/>
        </p:nvSpPr>
        <p:spPr bwMode="auto">
          <a:xfrm>
            <a:off x="684213" y="2971800"/>
            <a:ext cx="2971800" cy="1897063"/>
          </a:xfrm>
          <a:prstGeom prst="ellipse">
            <a:avLst/>
          </a:prstGeom>
          <a:solidFill>
            <a:srgbClr val="CC99FF"/>
          </a:solidFill>
          <a:ln w="38227">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120841" name="Text Box 6"/>
          <p:cNvSpPr txBox="1">
            <a:spLocks noChangeArrowheads="1"/>
          </p:cNvSpPr>
          <p:nvPr/>
        </p:nvSpPr>
        <p:spPr bwMode="auto">
          <a:xfrm>
            <a:off x="912813" y="3484563"/>
            <a:ext cx="2514600" cy="711200"/>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eaLnBrk="1" hangingPunct="1">
              <a:spcBef>
                <a:spcPts val="1500"/>
              </a:spcBef>
              <a:buFont typeface="Tahoma" panose="020B0604030504040204" pitchFamily="34" charset="0"/>
              <a:buNone/>
              <a:defRPr/>
            </a:pPr>
            <a:r>
              <a:rPr lang="en-GB" sz="2000" b="1" i="1">
                <a:solidFill>
                  <a:srgbClr val="000000"/>
                </a:solidFill>
                <a:cs typeface="+mn-cs"/>
              </a:rPr>
              <a:t>RỐI LOẠN CHỨC NĂNG NỘI MẠC</a:t>
            </a:r>
          </a:p>
        </p:txBody>
      </p:sp>
      <p:sp>
        <p:nvSpPr>
          <p:cNvPr id="31753" name="Oval 7"/>
          <p:cNvSpPr>
            <a:spLocks noChangeArrowheads="1"/>
          </p:cNvSpPr>
          <p:nvPr/>
        </p:nvSpPr>
        <p:spPr bwMode="auto">
          <a:xfrm>
            <a:off x="5791200" y="1295400"/>
            <a:ext cx="3048000" cy="1752600"/>
          </a:xfrm>
          <a:prstGeom prst="ellipse">
            <a:avLst/>
          </a:prstGeom>
          <a:solidFill>
            <a:srgbClr val="99CCFF"/>
          </a:solidFill>
          <a:ln w="38227">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120843" name="Text Box 8"/>
          <p:cNvSpPr txBox="1">
            <a:spLocks noChangeArrowheads="1"/>
          </p:cNvSpPr>
          <p:nvPr/>
        </p:nvSpPr>
        <p:spPr bwMode="auto">
          <a:xfrm>
            <a:off x="5943600" y="1828800"/>
            <a:ext cx="2971800" cy="709613"/>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algn="ctr" eaLnBrk="1" hangingPunct="1">
              <a:buFont typeface="Tahoma" panose="020B0604030504040204" pitchFamily="34" charset="0"/>
              <a:buNone/>
              <a:defRPr/>
            </a:pPr>
            <a:r>
              <a:rPr lang="en-GB" sz="2000" b="1" i="1">
                <a:solidFill>
                  <a:srgbClr val="000000"/>
                </a:solidFill>
                <a:cs typeface="+mn-cs"/>
              </a:rPr>
              <a:t>TIỂU CẦU VÀ</a:t>
            </a:r>
          </a:p>
          <a:p>
            <a:pPr algn="ctr" eaLnBrk="1" hangingPunct="1">
              <a:buFont typeface="Tahoma" panose="020B0604030504040204" pitchFamily="34" charset="0"/>
              <a:buNone/>
              <a:defRPr/>
            </a:pPr>
            <a:r>
              <a:rPr lang="en-GB" sz="2000" b="1" i="1">
                <a:solidFill>
                  <a:srgbClr val="000000"/>
                </a:solidFill>
                <a:cs typeface="+mn-cs"/>
              </a:rPr>
              <a:t> ĐÔNG MÁU</a:t>
            </a:r>
          </a:p>
        </p:txBody>
      </p:sp>
      <p:sp>
        <p:nvSpPr>
          <p:cNvPr id="31755" name="Oval 9"/>
          <p:cNvSpPr>
            <a:spLocks noChangeArrowheads="1"/>
          </p:cNvSpPr>
          <p:nvPr/>
        </p:nvSpPr>
        <p:spPr bwMode="auto">
          <a:xfrm>
            <a:off x="3419475" y="3657600"/>
            <a:ext cx="3097213" cy="1858963"/>
          </a:xfrm>
          <a:prstGeom prst="ellipse">
            <a:avLst/>
          </a:prstGeom>
          <a:solidFill>
            <a:srgbClr val="99FF33"/>
          </a:solidFill>
          <a:ln w="38227">
            <a:solidFill>
              <a:srgbClr val="CC99FF"/>
            </a:solidFill>
            <a:miter lim="800000"/>
          </a:ln>
        </p:spPr>
        <p:txBody>
          <a:bodyPr wrap="none" anchor="ctr"/>
          <a:lstStyle/>
          <a:p>
            <a:pPr>
              <a:defRPr/>
            </a:pPr>
            <a:endParaRPr lang="en-US" sz="2000">
              <a:solidFill>
                <a:srgbClr val="000000"/>
              </a:solidFill>
              <a:latin typeface="Arial" panose="020B0604020202020204"/>
              <a:ea typeface="MS PGothic" panose="020B0600070205080204" pitchFamily="34" charset="-128"/>
              <a:cs typeface="+mn-cs"/>
            </a:endParaRPr>
          </a:p>
        </p:txBody>
      </p:sp>
      <p:sp>
        <p:nvSpPr>
          <p:cNvPr id="120845" name="Text Box 10"/>
          <p:cNvSpPr txBox="1">
            <a:spLocks noChangeArrowheads="1"/>
          </p:cNvSpPr>
          <p:nvPr/>
        </p:nvSpPr>
        <p:spPr bwMode="auto">
          <a:xfrm>
            <a:off x="3487738" y="4459288"/>
            <a:ext cx="3124200" cy="655637"/>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60000"/>
              </a:lnSpc>
              <a:spcBef>
                <a:spcPts val="1500"/>
              </a:spcBef>
              <a:buFont typeface="Tahoma" panose="020B0604030504040204" pitchFamily="34" charset="0"/>
              <a:buNone/>
              <a:defRPr/>
            </a:pPr>
            <a:r>
              <a:rPr lang="en-GB" sz="2000" b="1" i="1">
                <a:solidFill>
                  <a:srgbClr val="000000"/>
                </a:solidFill>
                <a:cs typeface="+mn-cs"/>
              </a:rPr>
              <a:t>RỐI LOẠN CHỨC NĂNG</a:t>
            </a:r>
          </a:p>
          <a:p>
            <a:pPr algn="ctr" eaLnBrk="1" hangingPunct="1">
              <a:lnSpc>
                <a:spcPct val="60000"/>
              </a:lnSpc>
              <a:spcBef>
                <a:spcPts val="1500"/>
              </a:spcBef>
              <a:buFont typeface="Tahoma" panose="020B0604030504040204" pitchFamily="34" charset="0"/>
              <a:buNone/>
              <a:defRPr/>
            </a:pPr>
            <a:r>
              <a:rPr lang="en-GB" sz="2000" b="1" i="1">
                <a:solidFill>
                  <a:srgbClr val="000000"/>
                </a:solidFill>
                <a:cs typeface="+mn-cs"/>
              </a:rPr>
              <a:t> VI TUẦN HOÀN</a:t>
            </a:r>
          </a:p>
        </p:txBody>
      </p:sp>
      <p:sp>
        <p:nvSpPr>
          <p:cNvPr id="31757" name="Text Box 12"/>
          <p:cNvSpPr txBox="1">
            <a:spLocks noChangeArrowheads="1"/>
          </p:cNvSpPr>
          <p:nvPr/>
        </p:nvSpPr>
        <p:spPr bwMode="auto">
          <a:xfrm>
            <a:off x="6781800" y="3505200"/>
            <a:ext cx="533400" cy="366713"/>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endParaRPr lang="en-US" sz="2000">
              <a:solidFill>
                <a:srgbClr val="000000"/>
              </a:solidFill>
              <a:latin typeface="Arial" panose="020B0604020202020204"/>
              <a:cs typeface="+mn-cs"/>
            </a:endParaRPr>
          </a:p>
        </p:txBody>
      </p:sp>
      <p:sp>
        <p:nvSpPr>
          <p:cNvPr id="120847" name="Text Box 13"/>
          <p:cNvSpPr txBox="1">
            <a:spLocks noChangeArrowheads="1"/>
          </p:cNvSpPr>
          <p:nvPr/>
        </p:nvSpPr>
        <p:spPr bwMode="auto">
          <a:xfrm>
            <a:off x="6477000" y="3675063"/>
            <a:ext cx="2438400" cy="711200"/>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eaLnBrk="1" hangingPunct="1">
              <a:spcBef>
                <a:spcPts val="1500"/>
              </a:spcBef>
              <a:buFont typeface="Tahoma" panose="020B0604030504040204" pitchFamily="34" charset="0"/>
              <a:buNone/>
              <a:defRPr/>
            </a:pPr>
            <a:r>
              <a:rPr lang="en-GB" sz="2000" b="1" i="1">
                <a:solidFill>
                  <a:srgbClr val="000000"/>
                </a:solidFill>
                <a:cs typeface="+mn-cs"/>
              </a:rPr>
              <a:t>CO  THẮT MẠCH VÀNH</a:t>
            </a:r>
          </a:p>
        </p:txBody>
      </p:sp>
      <p:sp>
        <p:nvSpPr>
          <p:cNvPr id="54286" name="Text Box 14"/>
          <p:cNvSpPr txBox="1">
            <a:spLocks noChangeArrowheads="1"/>
          </p:cNvSpPr>
          <p:nvPr/>
        </p:nvSpPr>
        <p:spPr bwMode="auto">
          <a:xfrm>
            <a:off x="3708400" y="990600"/>
            <a:ext cx="2819400" cy="401638"/>
          </a:xfrm>
          <a:prstGeom prst="rect">
            <a:avLst/>
          </a:prstGeom>
          <a:noFill/>
          <a:ln w="9525">
            <a:noFill/>
            <a:round/>
          </a:ln>
          <a:effectLst/>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2pPr>
            <a:lvl3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3pPr>
            <a:lvl4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4pPr>
            <a:lvl5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ts val="1500"/>
              </a:spcBef>
              <a:buFont typeface="Tahoma" panose="020B0604030504040204" pitchFamily="34" charset="0"/>
              <a:buNone/>
              <a:defRPr/>
            </a:pPr>
            <a:r>
              <a:rPr lang="en-GB" sz="2000" b="1" i="1">
                <a:solidFill>
                  <a:srgbClr val="000000"/>
                </a:solidFill>
                <a:latin typeface="Arial" panose="020B0604020202020204"/>
                <a:cs typeface="+mn-cs"/>
              </a:rPr>
              <a:t>VIÊM</a:t>
            </a:r>
          </a:p>
        </p:txBody>
      </p:sp>
      <p:sp>
        <p:nvSpPr>
          <p:cNvPr id="120849" name="Text Box 16"/>
          <p:cNvSpPr txBox="1">
            <a:spLocks noChangeArrowheads="1"/>
          </p:cNvSpPr>
          <p:nvPr/>
        </p:nvSpPr>
        <p:spPr bwMode="auto">
          <a:xfrm>
            <a:off x="303213" y="5656263"/>
            <a:ext cx="8840787" cy="1201737"/>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sz="3600">
                <a:solidFill>
                  <a:srgbClr val="000000"/>
                </a:solidFill>
                <a:cs typeface="+mn-cs"/>
              </a:rPr>
              <a:t>“</a:t>
            </a:r>
            <a:r>
              <a:rPr lang="en-US" sz="3600" err="1">
                <a:solidFill>
                  <a:srgbClr val="000000"/>
                </a:solidFill>
                <a:cs typeface="+mn-cs"/>
              </a:rPr>
              <a:t>Thái</a:t>
            </a:r>
            <a:r>
              <a:rPr lang="en-US" sz="3600">
                <a:solidFill>
                  <a:srgbClr val="000000"/>
                </a:solidFill>
                <a:cs typeface="+mn-cs"/>
              </a:rPr>
              <a:t> </a:t>
            </a:r>
            <a:r>
              <a:rPr lang="en-US" sz="3600" err="1">
                <a:solidFill>
                  <a:srgbClr val="000000"/>
                </a:solidFill>
                <a:cs typeface="+mn-cs"/>
              </a:rPr>
              <a:t>dương</a:t>
            </a:r>
            <a:r>
              <a:rPr lang="en-US" sz="3600">
                <a:solidFill>
                  <a:srgbClr val="000000"/>
                </a:solidFill>
                <a:cs typeface="+mn-cs"/>
              </a:rPr>
              <a:t> </a:t>
            </a:r>
            <a:r>
              <a:rPr lang="en-US" sz="3600" err="1">
                <a:solidFill>
                  <a:srgbClr val="000000"/>
                </a:solidFill>
                <a:cs typeface="+mn-cs"/>
              </a:rPr>
              <a:t>hệ</a:t>
            </a:r>
            <a:r>
              <a:rPr lang="en-US" sz="3600">
                <a:solidFill>
                  <a:srgbClr val="000000"/>
                </a:solidFill>
                <a:cs typeface="+mn-cs"/>
              </a:rPr>
              <a:t>” </a:t>
            </a:r>
            <a:r>
              <a:rPr lang="en-US" sz="3600" err="1">
                <a:solidFill>
                  <a:srgbClr val="000000"/>
                </a:solidFill>
                <a:cs typeface="+mn-cs"/>
              </a:rPr>
              <a:t>trong</a:t>
            </a:r>
            <a:r>
              <a:rPr lang="en-US" sz="3600">
                <a:solidFill>
                  <a:srgbClr val="000000"/>
                </a:solidFill>
                <a:cs typeface="+mn-cs"/>
              </a:rPr>
              <a:t> BTTMCB</a:t>
            </a:r>
          </a:p>
          <a:p>
            <a:pPr algn="ctr" eaLnBrk="1" hangingPunct="1">
              <a:buFont typeface="Comic Sans MS" panose="030F0702030302020204" pitchFamily="66" charset="0"/>
              <a:buNone/>
              <a:defRPr/>
            </a:pPr>
            <a:endParaRPr lang="en-GB" sz="3600">
              <a:solidFill>
                <a:srgbClr val="FFFF00"/>
              </a:solidFill>
              <a:cs typeface="+mn-cs"/>
            </a:endParaRPr>
          </a:p>
        </p:txBody>
      </p:sp>
      <p:sp>
        <p:nvSpPr>
          <p:cNvPr id="120850" name="Text Box 2"/>
          <p:cNvSpPr txBox="1">
            <a:spLocks noChangeArrowheads="1"/>
          </p:cNvSpPr>
          <p:nvPr/>
        </p:nvSpPr>
        <p:spPr bwMode="auto">
          <a:xfrm>
            <a:off x="3355975" y="2579688"/>
            <a:ext cx="3074988" cy="1149350"/>
          </a:xfrm>
          <a:prstGeom prst="rect">
            <a:avLst/>
          </a:prstGeom>
          <a:noFill/>
          <a:ln>
            <a:noFill/>
          </a:ln>
        </p:spPr>
        <p:txBody>
          <a:bodyPr lIns="90000" tIns="46800" rIns="90000" bIns="46800">
            <a:spAutoFit/>
          </a:bodyPr>
          <a:lstStyle>
            <a:lvl1pPr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Arial" panose="020B0604020202020204" pitchFamily="34" charset="0"/>
                <a:ea typeface="MS PGothic" panose="020B0600070205080204" pitchFamily="34" charset="-128"/>
              </a:defRPr>
            </a:lvl9pPr>
          </a:lstStyle>
          <a:p>
            <a:pPr algn="ctr" eaLnBrk="1" hangingPunct="1">
              <a:spcBef>
                <a:spcPts val="1500"/>
              </a:spcBef>
              <a:buClr>
                <a:srgbClr val="FF0000"/>
              </a:buClr>
              <a:buFont typeface="Tahoma" panose="020B0604030504040204" pitchFamily="34" charset="0"/>
              <a:buNone/>
              <a:defRPr/>
            </a:pPr>
            <a:r>
              <a:rPr lang="en-GB" sz="2800" b="1" i="1">
                <a:solidFill>
                  <a:srgbClr val="FF0000"/>
                </a:solidFill>
                <a:cs typeface="+mn-cs"/>
              </a:rPr>
              <a:t>THIẾU MÁU</a:t>
            </a:r>
          </a:p>
          <a:p>
            <a:pPr algn="ctr" eaLnBrk="1" hangingPunct="1">
              <a:spcBef>
                <a:spcPts val="1500"/>
              </a:spcBef>
              <a:buClr>
                <a:srgbClr val="FF0000"/>
              </a:buClr>
              <a:buFont typeface="Tahoma" panose="020B0604030504040204" pitchFamily="34" charset="0"/>
              <a:buNone/>
              <a:defRPr/>
            </a:pPr>
            <a:r>
              <a:rPr lang="en-GB" sz="2800" b="1" i="1">
                <a:solidFill>
                  <a:srgbClr val="FF0000"/>
                </a:solidFill>
                <a:cs typeface="+mn-cs"/>
              </a:rPr>
              <a:t>CỤC BỘ</a:t>
            </a: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66800"/>
            <a:ext cx="9144000" cy="461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a:xfrm>
            <a:off x="1" y="6019800"/>
            <a:ext cx="9143999" cy="609600"/>
          </a:xfrm>
        </p:spPr>
        <p:txBody>
          <a:bodyPr>
            <a:noAutofit/>
          </a:bodyPr>
          <a:lstStyle/>
          <a:p>
            <a:pPr marL="0" indent="0">
              <a:buNone/>
            </a:pPr>
            <a:r>
              <a:rPr lang="en-US" sz="2200" i="1">
                <a:solidFill>
                  <a:srgbClr val="FFC000"/>
                </a:solidFill>
              </a:rPr>
              <a:t>TMCB </a:t>
            </a:r>
            <a:r>
              <a:rPr lang="en-US" sz="2200" i="1" err="1">
                <a:solidFill>
                  <a:srgbClr val="FFC000"/>
                </a:solidFill>
              </a:rPr>
              <a:t>xảy</a:t>
            </a:r>
            <a:r>
              <a:rPr lang="en-US" sz="2200" i="1">
                <a:solidFill>
                  <a:srgbClr val="FFC000"/>
                </a:solidFill>
              </a:rPr>
              <a:t> </a:t>
            </a:r>
            <a:r>
              <a:rPr lang="en-US" sz="2200" i="1" err="1">
                <a:solidFill>
                  <a:srgbClr val="FFC000"/>
                </a:solidFill>
              </a:rPr>
              <a:t>ra</a:t>
            </a:r>
            <a:r>
              <a:rPr lang="en-US" sz="2200" i="1">
                <a:solidFill>
                  <a:srgbClr val="FFC000"/>
                </a:solidFill>
              </a:rPr>
              <a:t> </a:t>
            </a:r>
            <a:r>
              <a:rPr lang="en-US" sz="2200" i="1" err="1">
                <a:solidFill>
                  <a:srgbClr val="FFC000"/>
                </a:solidFill>
              </a:rPr>
              <a:t>khi</a:t>
            </a:r>
            <a:r>
              <a:rPr lang="en-US" sz="2200" i="1">
                <a:solidFill>
                  <a:srgbClr val="FFC000"/>
                </a:solidFill>
              </a:rPr>
              <a:t> </a:t>
            </a:r>
            <a:r>
              <a:rPr lang="en-US" sz="2200" i="1" err="1">
                <a:solidFill>
                  <a:srgbClr val="FFC000"/>
                </a:solidFill>
              </a:rPr>
              <a:t>có</a:t>
            </a:r>
            <a:r>
              <a:rPr lang="en-US" sz="2200" i="1">
                <a:solidFill>
                  <a:srgbClr val="FFC000"/>
                </a:solidFill>
              </a:rPr>
              <a:t> </a:t>
            </a:r>
            <a:r>
              <a:rPr lang="en-US" sz="2200" i="1" err="1">
                <a:solidFill>
                  <a:srgbClr val="FFC000"/>
                </a:solidFill>
              </a:rPr>
              <a:t>tình</a:t>
            </a:r>
            <a:r>
              <a:rPr lang="en-US" sz="2200" i="1">
                <a:solidFill>
                  <a:srgbClr val="FFC000"/>
                </a:solidFill>
              </a:rPr>
              <a:t> </a:t>
            </a:r>
            <a:r>
              <a:rPr lang="en-US" sz="2200" i="1" err="1">
                <a:solidFill>
                  <a:srgbClr val="FFC000"/>
                </a:solidFill>
              </a:rPr>
              <a:t>trạng</a:t>
            </a:r>
            <a:r>
              <a:rPr lang="en-US" sz="2200" i="1">
                <a:solidFill>
                  <a:srgbClr val="FFC000"/>
                </a:solidFill>
              </a:rPr>
              <a:t> </a:t>
            </a:r>
            <a:r>
              <a:rPr lang="en-US" sz="2200" i="1" err="1">
                <a:solidFill>
                  <a:srgbClr val="FFC000"/>
                </a:solidFill>
              </a:rPr>
              <a:t>mất</a:t>
            </a:r>
            <a:r>
              <a:rPr lang="en-US" sz="2200" i="1">
                <a:solidFill>
                  <a:srgbClr val="FFC000"/>
                </a:solidFill>
              </a:rPr>
              <a:t> </a:t>
            </a:r>
            <a:r>
              <a:rPr lang="en-US" sz="2200" i="1" err="1">
                <a:solidFill>
                  <a:srgbClr val="FFC000"/>
                </a:solidFill>
              </a:rPr>
              <a:t>cân</a:t>
            </a:r>
            <a:r>
              <a:rPr lang="en-US" sz="2200" i="1">
                <a:solidFill>
                  <a:srgbClr val="FFC000"/>
                </a:solidFill>
              </a:rPr>
              <a:t> </a:t>
            </a:r>
            <a:r>
              <a:rPr lang="en-US" sz="2200" i="1" err="1">
                <a:solidFill>
                  <a:srgbClr val="FFC000"/>
                </a:solidFill>
              </a:rPr>
              <a:t>bằng</a:t>
            </a:r>
            <a:r>
              <a:rPr lang="en-US" sz="2200" i="1">
                <a:solidFill>
                  <a:srgbClr val="FFC000"/>
                </a:solidFill>
              </a:rPr>
              <a:t> </a:t>
            </a:r>
            <a:r>
              <a:rPr lang="en-US" sz="2200" i="1" err="1">
                <a:solidFill>
                  <a:srgbClr val="FFC000"/>
                </a:solidFill>
              </a:rPr>
              <a:t>cán</a:t>
            </a:r>
            <a:r>
              <a:rPr lang="en-US" sz="2200" i="1">
                <a:solidFill>
                  <a:srgbClr val="FFC000"/>
                </a:solidFill>
              </a:rPr>
              <a:t> </a:t>
            </a:r>
            <a:r>
              <a:rPr lang="en-US" sz="2200" i="1" err="1">
                <a:solidFill>
                  <a:srgbClr val="FFC000"/>
                </a:solidFill>
              </a:rPr>
              <a:t>cân</a:t>
            </a:r>
            <a:r>
              <a:rPr lang="en-US" sz="2200" i="1">
                <a:solidFill>
                  <a:srgbClr val="FFC000"/>
                </a:solidFill>
              </a:rPr>
              <a:t> </a:t>
            </a:r>
            <a:r>
              <a:rPr lang="en-US" sz="2200" i="1" err="1">
                <a:solidFill>
                  <a:srgbClr val="FFC000"/>
                </a:solidFill>
              </a:rPr>
              <a:t>cung</a:t>
            </a:r>
            <a:r>
              <a:rPr lang="en-US" sz="2200" i="1">
                <a:solidFill>
                  <a:srgbClr val="FFC000"/>
                </a:solidFill>
              </a:rPr>
              <a:t> – </a:t>
            </a:r>
            <a:r>
              <a:rPr lang="en-US" sz="2200" i="1" err="1">
                <a:solidFill>
                  <a:srgbClr val="FFC000"/>
                </a:solidFill>
              </a:rPr>
              <a:t>cầu</a:t>
            </a:r>
            <a:r>
              <a:rPr lang="en-US" sz="2200" i="1">
                <a:solidFill>
                  <a:srgbClr val="FFC000"/>
                </a:solidFill>
              </a:rPr>
              <a:t> oxy </a:t>
            </a:r>
            <a:r>
              <a:rPr lang="en-US" sz="2200" i="1" err="1">
                <a:solidFill>
                  <a:srgbClr val="FFC000"/>
                </a:solidFill>
              </a:rPr>
              <a:t>của</a:t>
            </a:r>
            <a:r>
              <a:rPr lang="en-US" sz="2200" i="1">
                <a:solidFill>
                  <a:srgbClr val="FFC000"/>
                </a:solidFill>
              </a:rPr>
              <a:t> </a:t>
            </a:r>
            <a:r>
              <a:rPr lang="en-US" sz="2200" i="1" err="1">
                <a:solidFill>
                  <a:srgbClr val="FFC000"/>
                </a:solidFill>
              </a:rPr>
              <a:t>cơ</a:t>
            </a:r>
            <a:r>
              <a:rPr lang="en-US" sz="2200" i="1">
                <a:solidFill>
                  <a:srgbClr val="FFC000"/>
                </a:solidFill>
              </a:rPr>
              <a:t> </a:t>
            </a:r>
            <a:r>
              <a:rPr lang="en-US" sz="2200" i="1" err="1">
                <a:solidFill>
                  <a:srgbClr val="FFC000"/>
                </a:solidFill>
              </a:rPr>
              <a:t>tim</a:t>
            </a:r>
            <a:endParaRPr lang="en-US" sz="2200" i="1">
              <a:solidFill>
                <a:srgbClr val="FFC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srgbClr val="FFFF00"/>
                </a:solidFill>
                <a:latin typeface="Arial" panose="020B0604020202020204" pitchFamily="34" charset="0"/>
                <a:cs typeface="Arial" panose="020B0604020202020204" pitchFamily="34" charset="0"/>
              </a:rPr>
              <a:t>SINH LÝ BỆNH</a:t>
            </a:r>
          </a:p>
        </p:txBody>
      </p:sp>
      <p:pic>
        <p:nvPicPr>
          <p:cNvPr id="2052" name="Picture 4" descr="Káº¿t quáº£ hÃ¬nh áº£nh cho oxygen demand and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5638800" cy="51054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200" y="3008055"/>
            <a:ext cx="2057400" cy="2554545"/>
          </a:xfrm>
          <a:prstGeom prst="rect">
            <a:avLst/>
          </a:prstGeom>
          <a:noFill/>
        </p:spPr>
        <p:txBody>
          <a:bodyPr wrap="square" rtlCol="0">
            <a:spAutoFit/>
          </a:bodyPr>
          <a:lstStyle/>
          <a:p>
            <a:r>
              <a:rPr lang="en-US" sz="3200" err="1">
                <a:solidFill>
                  <a:srgbClr val="FFC000"/>
                </a:solidFill>
              </a:rPr>
              <a:t>Tăng</a:t>
            </a:r>
            <a:r>
              <a:rPr lang="en-US" sz="3200">
                <a:solidFill>
                  <a:srgbClr val="FFC000"/>
                </a:solidFill>
              </a:rPr>
              <a:t> </a:t>
            </a:r>
            <a:r>
              <a:rPr lang="en-US" sz="3200" err="1">
                <a:solidFill>
                  <a:srgbClr val="FFC000"/>
                </a:solidFill>
              </a:rPr>
              <a:t>cầu</a:t>
            </a:r>
            <a:endParaRPr lang="en-US" sz="3200">
              <a:solidFill>
                <a:srgbClr val="FFC000"/>
              </a:solidFill>
            </a:endParaRPr>
          </a:p>
          <a:p>
            <a:endParaRPr lang="en-US" sz="3200">
              <a:solidFill>
                <a:srgbClr val="FFC000"/>
              </a:solidFill>
            </a:endParaRPr>
          </a:p>
          <a:p>
            <a:r>
              <a:rPr lang="en-US" sz="3200" err="1">
                <a:solidFill>
                  <a:srgbClr val="FFC000"/>
                </a:solidFill>
              </a:rPr>
              <a:t>Giảm</a:t>
            </a:r>
            <a:r>
              <a:rPr lang="en-US" sz="3200">
                <a:solidFill>
                  <a:srgbClr val="FFC000"/>
                </a:solidFill>
              </a:rPr>
              <a:t> </a:t>
            </a:r>
            <a:r>
              <a:rPr lang="en-US" sz="3200" err="1">
                <a:solidFill>
                  <a:srgbClr val="FFC000"/>
                </a:solidFill>
              </a:rPr>
              <a:t>cung</a:t>
            </a:r>
            <a:endParaRPr lang="en-US" sz="3200">
              <a:solidFill>
                <a:srgbClr val="FFC000"/>
              </a:solidFill>
            </a:endParaRPr>
          </a:p>
          <a:p>
            <a:endParaRPr lang="en-US" sz="3200">
              <a:solidFill>
                <a:srgbClr val="FFC000"/>
              </a:solidFill>
            </a:endParaRPr>
          </a:p>
          <a:p>
            <a:r>
              <a:rPr lang="en-US" sz="3200" err="1">
                <a:solidFill>
                  <a:srgbClr val="FFC000"/>
                </a:solidFill>
              </a:rPr>
              <a:t>Cả</a:t>
            </a:r>
            <a:r>
              <a:rPr lang="en-US" sz="3200">
                <a:solidFill>
                  <a:srgbClr val="FFC000"/>
                </a:solidFill>
              </a:rPr>
              <a:t> </a:t>
            </a:r>
            <a:r>
              <a:rPr lang="en-US" sz="3200" err="1">
                <a:solidFill>
                  <a:srgbClr val="FFC000"/>
                </a:solidFill>
              </a:rPr>
              <a:t>hai</a:t>
            </a:r>
            <a:endParaRPr lang="en-US" sz="320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anose="020B0604020202020204" pitchFamily="34" charset="0"/>
                <a:cs typeface="Arial" panose="020B0604020202020204" pitchFamily="34" charset="0"/>
              </a:rPr>
              <a:t>SINH LÝ BỆNH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6324600" cy="5638800"/>
              </a:xfrm>
            </p:spPr>
            <p:txBody>
              <a:bodyPr>
                <a:normAutofit/>
              </a:bodyPr>
              <a:lstStyle/>
              <a:p>
                <a:r>
                  <a:rPr lang="en-US" sz="2800" err="1">
                    <a:solidFill>
                      <a:schemeClr val="bg1"/>
                    </a:solidFill>
                  </a:rPr>
                  <a:t>Định</a:t>
                </a:r>
                <a:r>
                  <a:rPr lang="en-US" sz="2800">
                    <a:solidFill>
                      <a:schemeClr val="bg1"/>
                    </a:solidFill>
                  </a:rPr>
                  <a:t> </a:t>
                </a:r>
                <a:r>
                  <a:rPr lang="en-US" sz="2800" err="1">
                    <a:solidFill>
                      <a:schemeClr val="bg1"/>
                    </a:solidFill>
                  </a:rPr>
                  <a:t>luật</a:t>
                </a:r>
                <a:r>
                  <a:rPr lang="en-US" sz="2800">
                    <a:solidFill>
                      <a:schemeClr val="bg1"/>
                    </a:solidFill>
                  </a:rPr>
                  <a:t> Ohm:</a:t>
                </a:r>
              </a:p>
              <a:p>
                <a:pPr marL="0" indent="0">
                  <a:buNone/>
                </a:pPr>
                <a:r>
                  <a:rPr lang="en-US" sz="2800">
                    <a:solidFill>
                      <a:schemeClr val="bg1"/>
                    </a:solidFill>
                  </a:rPr>
                  <a:t>   	∆P = Q x R</a:t>
                </a:r>
              </a:p>
              <a:p>
                <a:pPr marL="0" indent="0">
                  <a:buNone/>
                </a:pPr>
                <a:r>
                  <a:rPr lang="en-US" sz="2800">
                    <a:solidFill>
                      <a:schemeClr val="bg1"/>
                    </a:solidFill>
                    <a:sym typeface="Wingdings" pitchFamily="2" charset="2"/>
                  </a:rPr>
                  <a:t>	 Q</a:t>
                </a:r>
                <a14:m>
                  <m:oMath xmlns:m="http://schemas.openxmlformats.org/officeDocument/2006/math">
                    <m:r>
                      <a:rPr lang="en-US" i="1" smtClean="0">
                        <a:solidFill>
                          <a:schemeClr val="bg1"/>
                        </a:solidFill>
                        <a:latin typeface="Cambria Math"/>
                        <a:sym typeface="Wingdings" pitchFamily="2" charset="2"/>
                      </a:rPr>
                      <m:t>=</m:t>
                    </m:r>
                    <m:f>
                      <m:fPr>
                        <m:ctrlPr>
                          <a:rPr lang="en-US" i="1" smtClean="0">
                            <a:solidFill>
                              <a:schemeClr val="bg1"/>
                            </a:solidFill>
                            <a:latin typeface="Cambria Math" panose="02040503050406030204" pitchFamily="18" charset="0"/>
                            <a:sym typeface="Wingdings" pitchFamily="2" charset="2"/>
                          </a:rPr>
                        </m:ctrlPr>
                      </m:fPr>
                      <m:num>
                        <m:r>
                          <a:rPr lang="en-US" i="1" smtClean="0">
                            <a:solidFill>
                              <a:schemeClr val="bg1"/>
                            </a:solidFill>
                            <a:latin typeface="Cambria Math"/>
                            <a:sym typeface="Wingdings" pitchFamily="2" charset="2"/>
                          </a:rPr>
                          <m:t>∆</m:t>
                        </m:r>
                        <m:r>
                          <a:rPr lang="en-US" b="0" i="1" smtClean="0">
                            <a:solidFill>
                              <a:schemeClr val="bg1"/>
                            </a:solidFill>
                            <a:latin typeface="Cambria Math"/>
                            <a:sym typeface="Wingdings" pitchFamily="2" charset="2"/>
                          </a:rPr>
                          <m:t>𝑃</m:t>
                        </m:r>
                      </m:num>
                      <m:den>
                        <m:r>
                          <a:rPr lang="en-US" b="0" i="1" smtClean="0">
                            <a:solidFill>
                              <a:schemeClr val="bg1"/>
                            </a:solidFill>
                            <a:latin typeface="Cambria Math"/>
                            <a:sym typeface="Wingdings" pitchFamily="2" charset="2"/>
                          </a:rPr>
                          <m:t>𝑅</m:t>
                        </m:r>
                      </m:den>
                    </m:f>
                  </m:oMath>
                </a14:m>
                <a:endParaRPr lang="en-US">
                  <a:solidFill>
                    <a:schemeClr val="bg1"/>
                  </a:solidFill>
                  <a:sym typeface="Wingdings" pitchFamily="2" charset="2"/>
                </a:endParaRPr>
              </a:p>
              <a:p>
                <a:r>
                  <a:rPr lang="en-US" sz="2800" err="1">
                    <a:solidFill>
                      <a:schemeClr val="bg1"/>
                    </a:solidFill>
                  </a:rPr>
                  <a:t>Phương</a:t>
                </a:r>
                <a:r>
                  <a:rPr lang="en-US" sz="2800">
                    <a:solidFill>
                      <a:schemeClr val="bg1"/>
                    </a:solidFill>
                  </a:rPr>
                  <a:t> </a:t>
                </a:r>
                <a:r>
                  <a:rPr lang="en-US" sz="2800" err="1">
                    <a:solidFill>
                      <a:schemeClr val="bg1"/>
                    </a:solidFill>
                  </a:rPr>
                  <a:t>trình</a:t>
                </a:r>
                <a:r>
                  <a:rPr lang="en-US" sz="2800">
                    <a:solidFill>
                      <a:schemeClr val="bg1"/>
                    </a:solidFill>
                  </a:rPr>
                  <a:t> Hagen-</a:t>
                </a:r>
                <a:r>
                  <a:rPr lang="en-US" sz="2800" err="1">
                    <a:solidFill>
                      <a:schemeClr val="bg1"/>
                    </a:solidFill>
                  </a:rPr>
                  <a:t>Poiseuille</a:t>
                </a:r>
                <a:r>
                  <a:rPr lang="en-US" sz="2800">
                    <a:solidFill>
                      <a:schemeClr val="bg1"/>
                    </a:solidFill>
                  </a:rPr>
                  <a:t>:</a:t>
                </a:r>
              </a:p>
              <a:p>
                <a:pPr marL="0" indent="0">
                  <a:buNone/>
                </a:pPr>
                <a:r>
                  <a:rPr lang="en-US" sz="2800">
                    <a:solidFill>
                      <a:schemeClr val="bg1"/>
                    </a:solidFill>
                  </a:rPr>
                  <a:t>	</a:t>
                </a:r>
                <a:r>
                  <a:rPr lang="en-US" sz="2800" i="1">
                    <a:solidFill>
                      <a:schemeClr val="bg1"/>
                    </a:solidFill>
                  </a:rPr>
                  <a:t>R</a:t>
                </a:r>
                <a:r>
                  <a:rPr lang="en-US">
                    <a:solidFill>
                      <a:schemeClr val="bg1"/>
                    </a:solidFill>
                  </a:rPr>
                  <a:t> </a:t>
                </a:r>
                <a14:m>
                  <m:oMath xmlns:m="http://schemas.openxmlformats.org/officeDocument/2006/math">
                    <m:r>
                      <a:rPr lang="en-US" i="1" smtClean="0">
                        <a:solidFill>
                          <a:schemeClr val="bg1"/>
                        </a:solidFill>
                        <a:latin typeface="Cambria Math"/>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a:rPr>
                          <m:t>8Ƞ</m:t>
                        </m:r>
                        <m:r>
                          <a:rPr lang="en-US" b="0" i="1" smtClean="0">
                            <a:solidFill>
                              <a:schemeClr val="bg1"/>
                            </a:solidFill>
                            <a:latin typeface="Cambria Math"/>
                          </a:rPr>
                          <m:t>𝑙</m:t>
                        </m:r>
                      </m:num>
                      <m:den>
                        <m:r>
                          <m:rPr>
                            <m:sty m:val="p"/>
                          </m:rPr>
                          <a:rPr lang="en-US" i="1">
                            <a:solidFill>
                              <a:schemeClr val="bg1"/>
                            </a:solidFill>
                            <a:latin typeface="Cambria Math"/>
                          </a:rPr>
                          <m:t>Π</m:t>
                        </m:r>
                        <m:r>
                          <a:rPr lang="en-US" b="0" i="1" smtClean="0">
                            <a:solidFill>
                              <a:schemeClr val="bg1"/>
                            </a:solidFill>
                            <a:latin typeface="Cambria Math"/>
                          </a:rPr>
                          <m:t>𝑟</m:t>
                        </m:r>
                        <m:r>
                          <a:rPr lang="en-US" b="0" i="1" baseline="30000" smtClean="0">
                            <a:solidFill>
                              <a:schemeClr val="bg1"/>
                            </a:solidFill>
                            <a:latin typeface="Cambria Math"/>
                          </a:rPr>
                          <m:t>4</m:t>
                        </m:r>
                      </m:den>
                    </m:f>
                  </m:oMath>
                </a14:m>
                <a:endParaRPr lang="en-US">
                  <a:solidFill>
                    <a:schemeClr val="bg1"/>
                  </a:solidFill>
                </a:endParaRPr>
              </a:p>
              <a:p>
                <a:pPr marL="0" indent="0">
                  <a:buNone/>
                </a:pPr>
                <a:endParaRPr lang="en-US" sz="1700">
                  <a:solidFill>
                    <a:schemeClr val="bg1"/>
                  </a:solidFill>
                </a:endParaRPr>
              </a:p>
              <a:p>
                <a:pPr marL="0" indent="0">
                  <a:buNone/>
                </a:pPr>
                <a:r>
                  <a:rPr lang="en-US" sz="1700">
                    <a:solidFill>
                      <a:schemeClr val="accent6">
                        <a:lumMod val="60000"/>
                        <a:lumOff val="40000"/>
                      </a:schemeClr>
                    </a:solidFill>
                  </a:rPr>
                  <a:t>Q: </a:t>
                </a:r>
                <a:r>
                  <a:rPr lang="en-US" sz="1700" err="1">
                    <a:solidFill>
                      <a:schemeClr val="accent6">
                        <a:lumMod val="60000"/>
                        <a:lumOff val="40000"/>
                      </a:schemeClr>
                    </a:solidFill>
                  </a:rPr>
                  <a:t>lưu</a:t>
                </a:r>
                <a:r>
                  <a:rPr lang="en-US" sz="1700">
                    <a:solidFill>
                      <a:schemeClr val="accent6">
                        <a:lumMod val="60000"/>
                        <a:lumOff val="40000"/>
                      </a:schemeClr>
                    </a:solidFill>
                  </a:rPr>
                  <a:t> </a:t>
                </a:r>
                <a:r>
                  <a:rPr lang="en-US" sz="1700" err="1">
                    <a:solidFill>
                      <a:schemeClr val="accent6">
                        <a:lumMod val="60000"/>
                        <a:lumOff val="40000"/>
                      </a:schemeClr>
                    </a:solidFill>
                  </a:rPr>
                  <a:t>lượng</a:t>
                </a:r>
                <a:r>
                  <a:rPr lang="en-US" sz="1700">
                    <a:solidFill>
                      <a:schemeClr val="accent6">
                        <a:lumMod val="60000"/>
                        <a:lumOff val="40000"/>
                      </a:schemeClr>
                    </a:solidFill>
                  </a:rPr>
                  <a:t> </a:t>
                </a:r>
                <a:r>
                  <a:rPr lang="en-US" sz="1700" err="1">
                    <a:solidFill>
                      <a:schemeClr val="accent6">
                        <a:lumMod val="60000"/>
                        <a:lumOff val="40000"/>
                      </a:schemeClr>
                    </a:solidFill>
                  </a:rPr>
                  <a:t>dòng</a:t>
                </a:r>
                <a:r>
                  <a:rPr lang="en-US" sz="1700">
                    <a:solidFill>
                      <a:schemeClr val="accent6">
                        <a:lumMod val="60000"/>
                        <a:lumOff val="40000"/>
                      </a:schemeClr>
                    </a:solidFill>
                  </a:rPr>
                  <a:t> </a:t>
                </a:r>
                <a:r>
                  <a:rPr lang="en-US" sz="1700" err="1">
                    <a:solidFill>
                      <a:schemeClr val="accent6">
                        <a:lumMod val="60000"/>
                        <a:lumOff val="40000"/>
                      </a:schemeClr>
                    </a:solidFill>
                  </a:rPr>
                  <a:t>chảy</a:t>
                </a:r>
                <a:endParaRPr lang="en-US" sz="1700">
                  <a:solidFill>
                    <a:schemeClr val="accent6">
                      <a:lumMod val="60000"/>
                      <a:lumOff val="40000"/>
                    </a:schemeClr>
                  </a:solidFill>
                </a:endParaRPr>
              </a:p>
              <a:p>
                <a:pPr marL="0" indent="0">
                  <a:buNone/>
                </a:pPr>
                <a:r>
                  <a:rPr lang="en-US" sz="1700">
                    <a:solidFill>
                      <a:schemeClr val="accent6">
                        <a:lumMod val="60000"/>
                        <a:lumOff val="40000"/>
                      </a:schemeClr>
                    </a:solidFill>
                  </a:rPr>
                  <a:t>∆P: </a:t>
                </a:r>
                <a:r>
                  <a:rPr lang="en-US" sz="1700" err="1">
                    <a:solidFill>
                      <a:schemeClr val="accent6">
                        <a:lumMod val="60000"/>
                        <a:lumOff val="40000"/>
                      </a:schemeClr>
                    </a:solidFill>
                  </a:rPr>
                  <a:t>chênh</a:t>
                </a:r>
                <a:r>
                  <a:rPr lang="en-US" sz="1700">
                    <a:solidFill>
                      <a:schemeClr val="accent6">
                        <a:lumMod val="60000"/>
                        <a:lumOff val="40000"/>
                      </a:schemeClr>
                    </a:solidFill>
                  </a:rPr>
                  <a:t> </a:t>
                </a:r>
                <a:r>
                  <a:rPr lang="en-US" sz="1700" err="1">
                    <a:solidFill>
                      <a:schemeClr val="accent6">
                        <a:lumMod val="60000"/>
                        <a:lumOff val="40000"/>
                      </a:schemeClr>
                    </a:solidFill>
                  </a:rPr>
                  <a:t>áp</a:t>
                </a:r>
                <a:r>
                  <a:rPr lang="en-US" sz="1700">
                    <a:solidFill>
                      <a:schemeClr val="accent6">
                        <a:lumMod val="60000"/>
                        <a:lumOff val="40000"/>
                      </a:schemeClr>
                    </a:solidFill>
                  </a:rPr>
                  <a:t> qua </a:t>
                </a:r>
                <a:r>
                  <a:rPr lang="en-US" sz="1700" err="1">
                    <a:solidFill>
                      <a:schemeClr val="accent6">
                        <a:lumMod val="60000"/>
                        <a:lumOff val="40000"/>
                      </a:schemeClr>
                    </a:solidFill>
                  </a:rPr>
                  <a:t>chỗ</a:t>
                </a:r>
                <a:r>
                  <a:rPr lang="en-US" sz="1700">
                    <a:solidFill>
                      <a:schemeClr val="accent6">
                        <a:lumMod val="60000"/>
                        <a:lumOff val="40000"/>
                      </a:schemeClr>
                    </a:solidFill>
                  </a:rPr>
                  <a:t> </a:t>
                </a:r>
                <a:r>
                  <a:rPr lang="en-US" sz="1700" err="1">
                    <a:solidFill>
                      <a:schemeClr val="accent6">
                        <a:lumMod val="60000"/>
                        <a:lumOff val="40000"/>
                      </a:schemeClr>
                    </a:solidFill>
                  </a:rPr>
                  <a:t>hẹp</a:t>
                </a:r>
                <a:endParaRPr lang="en-US" sz="1700">
                  <a:solidFill>
                    <a:schemeClr val="accent6">
                      <a:lumMod val="60000"/>
                      <a:lumOff val="40000"/>
                    </a:schemeClr>
                  </a:solidFill>
                </a:endParaRPr>
              </a:p>
              <a:p>
                <a:pPr marL="0" indent="0">
                  <a:buNone/>
                </a:pPr>
                <a:r>
                  <a:rPr lang="en-US" sz="1700">
                    <a:solidFill>
                      <a:schemeClr val="accent6">
                        <a:lumMod val="60000"/>
                        <a:lumOff val="40000"/>
                      </a:schemeClr>
                    </a:solidFill>
                  </a:rPr>
                  <a:t>R: </a:t>
                </a:r>
                <a:r>
                  <a:rPr lang="en-US" sz="1700" err="1">
                    <a:solidFill>
                      <a:schemeClr val="accent6">
                        <a:lumMod val="60000"/>
                        <a:lumOff val="40000"/>
                      </a:schemeClr>
                    </a:solidFill>
                  </a:rPr>
                  <a:t>trở</a:t>
                </a:r>
                <a:r>
                  <a:rPr lang="en-US" sz="1700">
                    <a:solidFill>
                      <a:schemeClr val="accent6">
                        <a:lumMod val="60000"/>
                        <a:lumOff val="40000"/>
                      </a:schemeClr>
                    </a:solidFill>
                  </a:rPr>
                  <a:t> </a:t>
                </a:r>
                <a:r>
                  <a:rPr lang="en-US" sz="1700" err="1">
                    <a:solidFill>
                      <a:schemeClr val="accent6">
                        <a:lumMod val="60000"/>
                        <a:lumOff val="40000"/>
                      </a:schemeClr>
                    </a:solidFill>
                  </a:rPr>
                  <a:t>kháng</a:t>
                </a:r>
                <a:r>
                  <a:rPr lang="en-US" sz="1700">
                    <a:solidFill>
                      <a:schemeClr val="accent6">
                        <a:lumMod val="60000"/>
                        <a:lumOff val="40000"/>
                      </a:schemeClr>
                    </a:solidFill>
                  </a:rPr>
                  <a:t> </a:t>
                </a:r>
                <a:r>
                  <a:rPr lang="en-US" sz="1700" err="1">
                    <a:solidFill>
                      <a:schemeClr val="accent6">
                        <a:lumMod val="60000"/>
                        <a:lumOff val="40000"/>
                      </a:schemeClr>
                    </a:solidFill>
                  </a:rPr>
                  <a:t>mạch</a:t>
                </a:r>
                <a:r>
                  <a:rPr lang="en-US" sz="1700">
                    <a:solidFill>
                      <a:schemeClr val="accent6">
                        <a:lumMod val="60000"/>
                        <a:lumOff val="40000"/>
                      </a:schemeClr>
                    </a:solidFill>
                  </a:rPr>
                  <a:t> </a:t>
                </a:r>
                <a:r>
                  <a:rPr lang="en-US" sz="1700" err="1">
                    <a:solidFill>
                      <a:schemeClr val="accent6">
                        <a:lumMod val="60000"/>
                        <a:lumOff val="40000"/>
                      </a:schemeClr>
                    </a:solidFill>
                  </a:rPr>
                  <a:t>vành</a:t>
                </a:r>
                <a:endParaRPr lang="en-US" sz="1700">
                  <a:solidFill>
                    <a:schemeClr val="accent6">
                      <a:lumMod val="60000"/>
                      <a:lumOff val="40000"/>
                    </a:schemeClr>
                  </a:solidFill>
                </a:endParaRPr>
              </a:p>
              <a:p>
                <a:pPr marL="0" indent="0">
                  <a:buNone/>
                </a:pPr>
                <a:r>
                  <a:rPr lang="en-US" sz="1700">
                    <a:solidFill>
                      <a:schemeClr val="accent6">
                        <a:lumMod val="60000"/>
                        <a:lumOff val="40000"/>
                      </a:schemeClr>
                    </a:solidFill>
                  </a:rPr>
                  <a:t>Ƞ: </a:t>
                </a:r>
                <a:r>
                  <a:rPr lang="en-US" sz="1700" err="1">
                    <a:solidFill>
                      <a:schemeClr val="accent6">
                        <a:lumMod val="60000"/>
                        <a:lumOff val="40000"/>
                      </a:schemeClr>
                    </a:solidFill>
                  </a:rPr>
                  <a:t>độ</a:t>
                </a:r>
                <a:r>
                  <a:rPr lang="en-US" sz="1700">
                    <a:solidFill>
                      <a:schemeClr val="accent6">
                        <a:lumMod val="60000"/>
                        <a:lumOff val="40000"/>
                      </a:schemeClr>
                    </a:solidFill>
                  </a:rPr>
                  <a:t> </a:t>
                </a:r>
                <a:r>
                  <a:rPr lang="en-US" sz="1700" err="1">
                    <a:solidFill>
                      <a:schemeClr val="accent6">
                        <a:lumMod val="60000"/>
                        <a:lumOff val="40000"/>
                      </a:schemeClr>
                    </a:solidFill>
                  </a:rPr>
                  <a:t>nhớt</a:t>
                </a:r>
                <a:r>
                  <a:rPr lang="en-US" sz="1700">
                    <a:solidFill>
                      <a:schemeClr val="accent6">
                        <a:lumMod val="60000"/>
                        <a:lumOff val="40000"/>
                      </a:schemeClr>
                    </a:solidFill>
                  </a:rPr>
                  <a:t> </a:t>
                </a:r>
                <a:r>
                  <a:rPr lang="en-US" sz="1700" err="1">
                    <a:solidFill>
                      <a:schemeClr val="accent6">
                        <a:lumMod val="60000"/>
                        <a:lumOff val="40000"/>
                      </a:schemeClr>
                    </a:solidFill>
                  </a:rPr>
                  <a:t>máu</a:t>
                </a:r>
                <a:endParaRPr lang="en-US" sz="1700">
                  <a:solidFill>
                    <a:schemeClr val="accent6">
                      <a:lumMod val="60000"/>
                      <a:lumOff val="40000"/>
                    </a:schemeClr>
                  </a:solidFill>
                </a:endParaRPr>
              </a:p>
              <a:p>
                <a:pPr marL="0" indent="0">
                  <a:buNone/>
                </a:pPr>
                <a:r>
                  <a:rPr lang="en-US" sz="1700">
                    <a:solidFill>
                      <a:schemeClr val="accent6">
                        <a:lumMod val="60000"/>
                        <a:lumOff val="40000"/>
                      </a:schemeClr>
                    </a:solidFill>
                  </a:rPr>
                  <a:t>l: </a:t>
                </a:r>
                <a:r>
                  <a:rPr lang="en-US" sz="1700" err="1">
                    <a:solidFill>
                      <a:schemeClr val="accent6">
                        <a:lumMod val="60000"/>
                        <a:lumOff val="40000"/>
                      </a:schemeClr>
                    </a:solidFill>
                  </a:rPr>
                  <a:t>chiều</a:t>
                </a:r>
                <a:r>
                  <a:rPr lang="en-US" sz="1700">
                    <a:solidFill>
                      <a:schemeClr val="accent6">
                        <a:lumMod val="60000"/>
                        <a:lumOff val="40000"/>
                      </a:schemeClr>
                    </a:solidFill>
                  </a:rPr>
                  <a:t> </a:t>
                </a:r>
                <a:r>
                  <a:rPr lang="en-US" sz="1700" err="1">
                    <a:solidFill>
                      <a:schemeClr val="accent6">
                        <a:lumMod val="60000"/>
                        <a:lumOff val="40000"/>
                      </a:schemeClr>
                    </a:solidFill>
                  </a:rPr>
                  <a:t>dài</a:t>
                </a:r>
                <a:r>
                  <a:rPr lang="en-US" sz="1700">
                    <a:solidFill>
                      <a:schemeClr val="accent6">
                        <a:lumMod val="60000"/>
                        <a:lumOff val="40000"/>
                      </a:schemeClr>
                    </a:solidFill>
                  </a:rPr>
                  <a:t> </a:t>
                </a:r>
                <a:r>
                  <a:rPr lang="en-US" sz="1700" err="1">
                    <a:solidFill>
                      <a:schemeClr val="accent6">
                        <a:lumMod val="60000"/>
                        <a:lumOff val="40000"/>
                      </a:schemeClr>
                    </a:solidFill>
                  </a:rPr>
                  <a:t>đoạn</a:t>
                </a:r>
                <a:r>
                  <a:rPr lang="en-US" sz="1700">
                    <a:solidFill>
                      <a:schemeClr val="accent6">
                        <a:lumMod val="60000"/>
                        <a:lumOff val="40000"/>
                      </a:schemeClr>
                    </a:solidFill>
                  </a:rPr>
                  <a:t> </a:t>
                </a:r>
                <a:r>
                  <a:rPr lang="en-US" sz="1700" err="1">
                    <a:solidFill>
                      <a:schemeClr val="accent6">
                        <a:lumMod val="60000"/>
                        <a:lumOff val="40000"/>
                      </a:schemeClr>
                    </a:solidFill>
                  </a:rPr>
                  <a:t>mạch</a:t>
                </a:r>
                <a:r>
                  <a:rPr lang="en-US" sz="1700">
                    <a:solidFill>
                      <a:schemeClr val="accent6">
                        <a:lumMod val="60000"/>
                        <a:lumOff val="40000"/>
                      </a:schemeClr>
                    </a:solidFill>
                  </a:rPr>
                  <a:t> </a:t>
                </a:r>
                <a:r>
                  <a:rPr lang="en-US" sz="1700" err="1">
                    <a:solidFill>
                      <a:schemeClr val="accent6">
                        <a:lumMod val="60000"/>
                        <a:lumOff val="40000"/>
                      </a:schemeClr>
                    </a:solidFill>
                  </a:rPr>
                  <a:t>hẹp</a:t>
                </a:r>
                <a:endParaRPr lang="en-US" sz="1700">
                  <a:solidFill>
                    <a:schemeClr val="accent6">
                      <a:lumMod val="60000"/>
                      <a:lumOff val="40000"/>
                    </a:schemeClr>
                  </a:solidFill>
                </a:endParaRPr>
              </a:p>
              <a:p>
                <a:pPr marL="0" indent="0">
                  <a:buNone/>
                </a:pPr>
                <a:r>
                  <a:rPr lang="en-US" sz="1700">
                    <a:solidFill>
                      <a:schemeClr val="accent6">
                        <a:lumMod val="60000"/>
                        <a:lumOff val="40000"/>
                      </a:schemeClr>
                    </a:solidFill>
                  </a:rPr>
                  <a:t>r: </a:t>
                </a:r>
                <a:r>
                  <a:rPr lang="en-US" sz="1700" err="1">
                    <a:solidFill>
                      <a:schemeClr val="accent6">
                        <a:lumMod val="60000"/>
                        <a:lumOff val="40000"/>
                      </a:schemeClr>
                    </a:solidFill>
                  </a:rPr>
                  <a:t>bán</a:t>
                </a:r>
                <a:r>
                  <a:rPr lang="en-US" sz="1700">
                    <a:solidFill>
                      <a:schemeClr val="accent6">
                        <a:lumMod val="60000"/>
                        <a:lumOff val="40000"/>
                      </a:schemeClr>
                    </a:solidFill>
                  </a:rPr>
                  <a:t> </a:t>
                </a:r>
                <a:r>
                  <a:rPr lang="en-US" sz="1700" err="1">
                    <a:solidFill>
                      <a:schemeClr val="accent6">
                        <a:lumMod val="60000"/>
                        <a:lumOff val="40000"/>
                      </a:schemeClr>
                    </a:solidFill>
                  </a:rPr>
                  <a:t>kính</a:t>
                </a:r>
                <a:r>
                  <a:rPr lang="en-US" sz="1700">
                    <a:solidFill>
                      <a:schemeClr val="accent6">
                        <a:lumMod val="60000"/>
                        <a:lumOff val="40000"/>
                      </a:schemeClr>
                    </a:solidFill>
                  </a:rPr>
                  <a:t> </a:t>
                </a:r>
                <a:r>
                  <a:rPr lang="en-US" sz="1700" err="1">
                    <a:solidFill>
                      <a:schemeClr val="accent6">
                        <a:lumMod val="60000"/>
                        <a:lumOff val="40000"/>
                      </a:schemeClr>
                    </a:solidFill>
                  </a:rPr>
                  <a:t>đoạn</a:t>
                </a:r>
                <a:r>
                  <a:rPr lang="en-US" sz="1700">
                    <a:solidFill>
                      <a:schemeClr val="accent6">
                        <a:lumMod val="60000"/>
                        <a:lumOff val="40000"/>
                      </a:schemeClr>
                    </a:solidFill>
                  </a:rPr>
                  <a:t> </a:t>
                </a:r>
                <a:r>
                  <a:rPr lang="en-US" sz="1700" err="1">
                    <a:solidFill>
                      <a:schemeClr val="accent6">
                        <a:lumMod val="60000"/>
                        <a:lumOff val="40000"/>
                      </a:schemeClr>
                    </a:solidFill>
                  </a:rPr>
                  <a:t>hẹp</a:t>
                </a:r>
                <a:endParaRPr lang="en-US" sz="1700">
                  <a:solidFill>
                    <a:schemeClr val="accent6">
                      <a:lumMod val="60000"/>
                      <a:lumOff val="40000"/>
                    </a:schemeClr>
                  </a:solidFill>
                </a:endParaRPr>
              </a:p>
              <a:p>
                <a:endParaRPr lang="en-US" sz="2800">
                  <a:solidFill>
                    <a:schemeClr val="bg1"/>
                  </a:solidFill>
                </a:endParaRPr>
              </a:p>
              <a:p>
                <a:endParaRPr lang="en-US" sz="280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6324600" cy="5638800"/>
              </a:xfrm>
              <a:blipFill rotWithShape="1">
                <a:blip r:embed="rId2"/>
                <a:stretch>
                  <a:fillRect l="-1638" t="-973"/>
                </a:stretch>
              </a:blipFill>
            </p:spPr>
            <p:txBody>
              <a:bodyPr/>
              <a:lstStyle/>
              <a:p>
                <a:r>
                  <a:rPr lang="en-US">
                    <a:noFill/>
                  </a:rPr>
                  <a:t> </a:t>
                </a:r>
                <a:endParaRPr lang="en-US">
                  <a:noFill/>
                </a:endParaRPr>
              </a:p>
            </p:txBody>
          </p:sp>
        </mc:Fallback>
      </mc:AlternateContent>
      <p:pic>
        <p:nvPicPr>
          <p:cNvPr id="7170" name="Picture 2" descr="Káº¿t quáº£ hÃ¬nh áº£nh cho ischemic heart disease pathophys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10000"/>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57600" y="2266146"/>
            <a:ext cx="5334000" cy="477054"/>
          </a:xfrm>
          <a:prstGeom prst="rect">
            <a:avLst/>
          </a:prstGeom>
          <a:noFill/>
        </p:spPr>
        <p:txBody>
          <a:bodyPr wrap="square" rtlCol="0">
            <a:spAutoFit/>
          </a:bodyPr>
          <a:lstStyle/>
          <a:p>
            <a:r>
              <a:rPr lang="en-US" sz="2500" b="1" err="1">
                <a:solidFill>
                  <a:srgbClr val="FFC000"/>
                </a:solidFill>
              </a:rPr>
              <a:t>Hẹp</a:t>
            </a:r>
            <a:r>
              <a:rPr lang="en-US" sz="2500" b="1">
                <a:solidFill>
                  <a:srgbClr val="FFC000"/>
                </a:solidFill>
              </a:rPr>
              <a:t> 50% </a:t>
            </a:r>
            <a:r>
              <a:rPr lang="en-US" sz="2500" b="1">
                <a:solidFill>
                  <a:srgbClr val="FFC000"/>
                </a:solidFill>
                <a:sym typeface="Wingdings" panose="05000000000000000000" pitchFamily="2" charset="2"/>
              </a:rPr>
              <a:t> </a:t>
            </a:r>
            <a:r>
              <a:rPr lang="en-US" sz="2500" b="1" err="1">
                <a:solidFill>
                  <a:srgbClr val="FFC000"/>
                </a:solidFill>
                <a:sym typeface="Wingdings" panose="05000000000000000000" pitchFamily="2" charset="2"/>
              </a:rPr>
              <a:t>lưu</a:t>
            </a:r>
            <a:r>
              <a:rPr lang="en-US" sz="2500" b="1">
                <a:solidFill>
                  <a:srgbClr val="FFC000"/>
                </a:solidFill>
                <a:sym typeface="Wingdings" panose="05000000000000000000" pitchFamily="2" charset="2"/>
              </a:rPr>
              <a:t> </a:t>
            </a:r>
            <a:r>
              <a:rPr lang="en-US" sz="2500" b="1" err="1">
                <a:solidFill>
                  <a:srgbClr val="FFC000"/>
                </a:solidFill>
                <a:sym typeface="Wingdings" panose="05000000000000000000" pitchFamily="2" charset="2"/>
              </a:rPr>
              <a:t>lượng</a:t>
            </a:r>
            <a:r>
              <a:rPr lang="en-US" sz="2500" b="1">
                <a:solidFill>
                  <a:srgbClr val="FFC000"/>
                </a:solidFill>
                <a:sym typeface="Wingdings" panose="05000000000000000000" pitchFamily="2" charset="2"/>
              </a:rPr>
              <a:t> </a:t>
            </a:r>
            <a:r>
              <a:rPr lang="en-US" sz="2500" b="1" err="1">
                <a:solidFill>
                  <a:srgbClr val="FFC000"/>
                </a:solidFill>
                <a:sym typeface="Wingdings" panose="05000000000000000000" pitchFamily="2" charset="2"/>
              </a:rPr>
              <a:t>giảm</a:t>
            </a:r>
            <a:r>
              <a:rPr lang="en-US" sz="2500" b="1">
                <a:solidFill>
                  <a:srgbClr val="FFC000"/>
                </a:solidFill>
                <a:sym typeface="Wingdings" panose="05000000000000000000" pitchFamily="2" charset="2"/>
              </a:rPr>
              <a:t> </a:t>
            </a:r>
            <a:r>
              <a:rPr lang="en-US" sz="2500" b="1" err="1">
                <a:solidFill>
                  <a:srgbClr val="FFC000"/>
                </a:solidFill>
                <a:sym typeface="Wingdings" panose="05000000000000000000" pitchFamily="2" charset="2"/>
              </a:rPr>
              <a:t>đi</a:t>
            </a:r>
            <a:r>
              <a:rPr lang="en-US" sz="2500" b="1">
                <a:solidFill>
                  <a:srgbClr val="FFC000"/>
                </a:solidFill>
                <a:sym typeface="Wingdings" panose="05000000000000000000" pitchFamily="2" charset="2"/>
              </a:rPr>
              <a:t> 16 </a:t>
            </a:r>
            <a:r>
              <a:rPr lang="en-US" sz="2500" b="1" err="1">
                <a:solidFill>
                  <a:srgbClr val="FFC000"/>
                </a:solidFill>
                <a:sym typeface="Wingdings" panose="05000000000000000000" pitchFamily="2" charset="2"/>
              </a:rPr>
              <a:t>lần</a:t>
            </a:r>
            <a:r>
              <a:rPr lang="en-US" sz="2500" b="1">
                <a:solidFill>
                  <a:srgbClr val="FFC000"/>
                </a:solidFill>
                <a:sym typeface="Wingdings" panose="05000000000000000000" pitchFamily="2" charset="2"/>
              </a:rPr>
              <a:t>!!</a:t>
            </a:r>
            <a:endParaRPr lang="en-US" sz="2500" b="1">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latin typeface="Arial" panose="020B0604020202020204" pitchFamily="34" charset="0"/>
                <a:cs typeface="Arial" panose="020B0604020202020204" pitchFamily="34" charset="0"/>
              </a:rPr>
              <a:t>SINH LÝ BỆNH</a:t>
            </a:r>
            <a:endParaRPr lang="en-US"/>
          </a:p>
        </p:txBody>
      </p:sp>
      <p:sp>
        <p:nvSpPr>
          <p:cNvPr id="3" name="Content Placeholder 2"/>
          <p:cNvSpPr>
            <a:spLocks noGrp="1"/>
          </p:cNvSpPr>
          <p:nvPr>
            <p:ph idx="1"/>
          </p:nvPr>
        </p:nvSpPr>
        <p:spPr>
          <a:xfrm>
            <a:off x="0" y="1600200"/>
            <a:ext cx="5048250" cy="5257800"/>
          </a:xfrm>
        </p:spPr>
        <p:txBody>
          <a:bodyPr>
            <a:normAutofit fontScale="92500"/>
          </a:bodyPr>
          <a:lstStyle/>
          <a:p>
            <a:pPr marL="0" indent="0">
              <a:buNone/>
            </a:pPr>
            <a:r>
              <a:rPr lang="en-US" err="1">
                <a:solidFill>
                  <a:schemeClr val="bg1"/>
                </a:solidFill>
              </a:rPr>
              <a:t>Càng</a:t>
            </a:r>
            <a:r>
              <a:rPr lang="en-US">
                <a:solidFill>
                  <a:schemeClr val="bg1"/>
                </a:solidFill>
              </a:rPr>
              <a:t> </a:t>
            </a:r>
            <a:r>
              <a:rPr lang="en-US" err="1">
                <a:solidFill>
                  <a:schemeClr val="bg1"/>
                </a:solidFill>
              </a:rPr>
              <a:t>xuyên</a:t>
            </a:r>
            <a:r>
              <a:rPr lang="en-US">
                <a:solidFill>
                  <a:schemeClr val="bg1"/>
                </a:solidFill>
              </a:rPr>
              <a:t> </a:t>
            </a:r>
            <a:r>
              <a:rPr lang="en-US" err="1">
                <a:solidFill>
                  <a:schemeClr val="bg1"/>
                </a:solidFill>
              </a:rPr>
              <a:t>sâu</a:t>
            </a:r>
            <a:r>
              <a:rPr lang="en-US">
                <a:solidFill>
                  <a:schemeClr val="bg1"/>
                </a:solidFill>
              </a:rPr>
              <a:t>, </a:t>
            </a:r>
            <a:r>
              <a:rPr lang="en-US" err="1">
                <a:solidFill>
                  <a:schemeClr val="bg1"/>
                </a:solidFill>
              </a:rPr>
              <a:t>áp</a:t>
            </a:r>
            <a:r>
              <a:rPr lang="en-US">
                <a:solidFill>
                  <a:schemeClr val="bg1"/>
                </a:solidFill>
              </a:rPr>
              <a:t> </a:t>
            </a:r>
            <a:r>
              <a:rPr lang="en-US" err="1">
                <a:solidFill>
                  <a:schemeClr val="bg1"/>
                </a:solidFill>
              </a:rPr>
              <a:t>lực</a:t>
            </a:r>
            <a:r>
              <a:rPr lang="en-US">
                <a:solidFill>
                  <a:schemeClr val="bg1"/>
                </a:solidFill>
              </a:rPr>
              <a:t> </a:t>
            </a:r>
            <a:r>
              <a:rPr lang="en-US" err="1">
                <a:solidFill>
                  <a:schemeClr val="bg1"/>
                </a:solidFill>
              </a:rPr>
              <a:t>tưới</a:t>
            </a:r>
            <a:r>
              <a:rPr lang="en-US">
                <a:solidFill>
                  <a:schemeClr val="bg1"/>
                </a:solidFill>
              </a:rPr>
              <a:t> </a:t>
            </a:r>
            <a:r>
              <a:rPr lang="en-US" err="1">
                <a:solidFill>
                  <a:schemeClr val="bg1"/>
                </a:solidFill>
              </a:rPr>
              <a:t>máu</a:t>
            </a:r>
            <a:r>
              <a:rPr lang="en-US">
                <a:solidFill>
                  <a:schemeClr val="bg1"/>
                </a:solidFill>
              </a:rPr>
              <a:t> </a:t>
            </a:r>
            <a:r>
              <a:rPr lang="en-US" err="1">
                <a:solidFill>
                  <a:schemeClr val="bg1"/>
                </a:solidFill>
              </a:rPr>
              <a:t>càng</a:t>
            </a:r>
            <a:r>
              <a:rPr lang="en-US">
                <a:solidFill>
                  <a:schemeClr val="bg1"/>
                </a:solidFill>
              </a:rPr>
              <a:t> </a:t>
            </a:r>
            <a:r>
              <a:rPr lang="en-US" err="1">
                <a:solidFill>
                  <a:schemeClr val="bg1"/>
                </a:solidFill>
              </a:rPr>
              <a:t>cao</a:t>
            </a:r>
            <a:endParaRPr lang="en-US">
              <a:solidFill>
                <a:schemeClr val="bg1"/>
              </a:solidFill>
            </a:endParaRPr>
          </a:p>
          <a:p>
            <a:endParaRPr lang="en-US">
              <a:solidFill>
                <a:schemeClr val="bg1"/>
              </a:solidFill>
            </a:endParaRPr>
          </a:p>
          <a:p>
            <a:endParaRPr lang="en-US">
              <a:solidFill>
                <a:schemeClr val="bg1"/>
              </a:solidFill>
            </a:endParaRPr>
          </a:p>
          <a:p>
            <a:pPr marL="0" indent="0">
              <a:buNone/>
            </a:pPr>
            <a:r>
              <a:rPr lang="en-US" err="1">
                <a:solidFill>
                  <a:schemeClr val="bg1"/>
                </a:solidFill>
              </a:rPr>
              <a:t>Khi</a:t>
            </a:r>
            <a:r>
              <a:rPr lang="en-US">
                <a:solidFill>
                  <a:schemeClr val="bg1"/>
                </a:solidFill>
              </a:rPr>
              <a:t> </a:t>
            </a:r>
            <a:r>
              <a:rPr lang="en-US" err="1">
                <a:solidFill>
                  <a:schemeClr val="bg1"/>
                </a:solidFill>
              </a:rPr>
              <a:t>có</a:t>
            </a:r>
            <a:r>
              <a:rPr lang="en-US">
                <a:solidFill>
                  <a:schemeClr val="bg1"/>
                </a:solidFill>
              </a:rPr>
              <a:t> </a:t>
            </a:r>
            <a:r>
              <a:rPr lang="en-US" err="1">
                <a:solidFill>
                  <a:schemeClr val="bg1"/>
                </a:solidFill>
              </a:rPr>
              <a:t>hẹp</a:t>
            </a:r>
            <a:r>
              <a:rPr lang="en-US">
                <a:solidFill>
                  <a:schemeClr val="bg1"/>
                </a:solidFill>
              </a:rPr>
              <a:t> ĐM </a:t>
            </a:r>
            <a:r>
              <a:rPr lang="en-US" err="1">
                <a:solidFill>
                  <a:schemeClr val="bg1"/>
                </a:solidFill>
              </a:rPr>
              <a:t>vành</a:t>
            </a:r>
            <a:r>
              <a:rPr lang="en-US">
                <a:solidFill>
                  <a:schemeClr val="bg1"/>
                </a:solidFill>
              </a:rPr>
              <a:t>, </a:t>
            </a:r>
            <a:r>
              <a:rPr lang="en-US" err="1">
                <a:solidFill>
                  <a:schemeClr val="bg1"/>
                </a:solidFill>
              </a:rPr>
              <a:t>lưu</a:t>
            </a:r>
            <a:r>
              <a:rPr lang="en-US">
                <a:solidFill>
                  <a:schemeClr val="bg1"/>
                </a:solidFill>
              </a:rPr>
              <a:t> </a:t>
            </a:r>
            <a:r>
              <a:rPr lang="en-US" err="1">
                <a:solidFill>
                  <a:schemeClr val="bg1"/>
                </a:solidFill>
              </a:rPr>
              <a:t>lượng</a:t>
            </a:r>
            <a:r>
              <a:rPr lang="en-US">
                <a:solidFill>
                  <a:schemeClr val="bg1"/>
                </a:solidFill>
              </a:rPr>
              <a:t> </a:t>
            </a:r>
            <a:r>
              <a:rPr lang="en-US" err="1">
                <a:solidFill>
                  <a:schemeClr val="bg1"/>
                </a:solidFill>
              </a:rPr>
              <a:t>dòng</a:t>
            </a:r>
            <a:r>
              <a:rPr lang="en-US">
                <a:solidFill>
                  <a:schemeClr val="bg1"/>
                </a:solidFill>
              </a:rPr>
              <a:t> </a:t>
            </a:r>
            <a:r>
              <a:rPr lang="en-US" err="1">
                <a:solidFill>
                  <a:schemeClr val="bg1"/>
                </a:solidFill>
              </a:rPr>
              <a:t>chảy</a:t>
            </a:r>
            <a:r>
              <a:rPr lang="en-US">
                <a:solidFill>
                  <a:schemeClr val="bg1"/>
                </a:solidFill>
              </a:rPr>
              <a:t> </a:t>
            </a:r>
            <a:r>
              <a:rPr lang="en-US" err="1">
                <a:solidFill>
                  <a:schemeClr val="bg1"/>
                </a:solidFill>
              </a:rPr>
              <a:t>giảm</a:t>
            </a:r>
            <a:r>
              <a:rPr lang="en-US">
                <a:solidFill>
                  <a:schemeClr val="bg1"/>
                </a:solidFill>
              </a:rPr>
              <a:t> </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áp</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lực</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tưới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máu</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giảm</a:t>
            </a:r>
            <a:r>
              <a:rPr lang="en-US">
                <a:solidFill>
                  <a:schemeClr val="bg1"/>
                </a:solidFill>
              </a:rPr>
              <a:t> </a:t>
            </a:r>
            <a:r>
              <a:rPr lang="en-US">
                <a:solidFill>
                  <a:schemeClr val="bg1"/>
                </a:solidFill>
                <a:sym typeface="Wingdings" panose="05000000000000000000" pitchFamily="2" charset="2"/>
              </a:rPr>
              <a:t> </a:t>
            </a:r>
            <a:r>
              <a:rPr lang="en-US" err="1">
                <a:solidFill>
                  <a:schemeClr val="bg1"/>
                </a:solidFill>
              </a:rPr>
              <a:t>vùng</a:t>
            </a:r>
            <a:r>
              <a:rPr lang="en-US">
                <a:solidFill>
                  <a:schemeClr val="bg1"/>
                </a:solidFill>
              </a:rPr>
              <a:t> </a:t>
            </a:r>
            <a:r>
              <a:rPr lang="en-US" err="1">
                <a:solidFill>
                  <a:schemeClr val="bg1"/>
                </a:solidFill>
              </a:rPr>
              <a:t>cơ</a:t>
            </a:r>
            <a:r>
              <a:rPr lang="en-US">
                <a:solidFill>
                  <a:schemeClr val="bg1"/>
                </a:solidFill>
              </a:rPr>
              <a:t> </a:t>
            </a:r>
            <a:r>
              <a:rPr lang="en-US" err="1">
                <a:solidFill>
                  <a:schemeClr val="bg1"/>
                </a:solidFill>
              </a:rPr>
              <a:t>tim</a:t>
            </a:r>
            <a:r>
              <a:rPr lang="en-US">
                <a:solidFill>
                  <a:schemeClr val="bg1"/>
                </a:solidFill>
              </a:rPr>
              <a:t> </a:t>
            </a:r>
            <a:r>
              <a:rPr lang="en-US" err="1">
                <a:solidFill>
                  <a:schemeClr val="bg1"/>
                </a:solidFill>
              </a:rPr>
              <a:t>sát</a:t>
            </a:r>
            <a:r>
              <a:rPr lang="en-US">
                <a:solidFill>
                  <a:schemeClr val="bg1"/>
                </a:solidFill>
              </a:rPr>
              <a:t> </a:t>
            </a:r>
            <a:r>
              <a:rPr lang="en-US" err="1">
                <a:solidFill>
                  <a:schemeClr val="bg1"/>
                </a:solidFill>
              </a:rPr>
              <a:t>nội</a:t>
            </a:r>
            <a:r>
              <a:rPr lang="en-US">
                <a:solidFill>
                  <a:schemeClr val="bg1"/>
                </a:solidFill>
              </a:rPr>
              <a:t> </a:t>
            </a:r>
            <a:r>
              <a:rPr lang="en-US" err="1">
                <a:solidFill>
                  <a:schemeClr val="bg1"/>
                </a:solidFill>
              </a:rPr>
              <a:t>tâm</a:t>
            </a:r>
            <a:r>
              <a:rPr lang="en-US">
                <a:solidFill>
                  <a:schemeClr val="bg1"/>
                </a:solidFill>
              </a:rPr>
              <a:t> </a:t>
            </a:r>
            <a:r>
              <a:rPr lang="en-US" err="1">
                <a:solidFill>
                  <a:schemeClr val="bg1"/>
                </a:solidFill>
              </a:rPr>
              <a:t>mạc</a:t>
            </a:r>
            <a:r>
              <a:rPr lang="en-US">
                <a:solidFill>
                  <a:schemeClr val="bg1"/>
                </a:solidFill>
              </a:rPr>
              <a:t> </a:t>
            </a:r>
            <a:r>
              <a:rPr lang="en-US" err="1">
                <a:solidFill>
                  <a:schemeClr val="bg1"/>
                </a:solidFill>
              </a:rPr>
              <a:t>sẽ</a:t>
            </a:r>
            <a:r>
              <a:rPr lang="en-US">
                <a:solidFill>
                  <a:schemeClr val="bg1"/>
                </a:solidFill>
              </a:rPr>
              <a:t> </a:t>
            </a:r>
            <a:r>
              <a:rPr lang="en-US" err="1">
                <a:solidFill>
                  <a:schemeClr val="bg1"/>
                </a:solidFill>
              </a:rPr>
              <a:t>bị</a:t>
            </a:r>
            <a:r>
              <a:rPr lang="en-US">
                <a:solidFill>
                  <a:schemeClr val="bg1"/>
                </a:solidFill>
              </a:rPr>
              <a:t> </a:t>
            </a:r>
            <a:r>
              <a:rPr lang="en-US" err="1">
                <a:solidFill>
                  <a:schemeClr val="bg1"/>
                </a:solidFill>
              </a:rPr>
              <a:t>ảnh</a:t>
            </a:r>
            <a:r>
              <a:rPr lang="en-US">
                <a:solidFill>
                  <a:schemeClr val="bg1"/>
                </a:solidFill>
              </a:rPr>
              <a:t> </a:t>
            </a:r>
            <a:r>
              <a:rPr lang="en-US" err="1">
                <a:solidFill>
                  <a:schemeClr val="bg1"/>
                </a:solidFill>
              </a:rPr>
              <a:t>hưởng</a:t>
            </a:r>
            <a:r>
              <a:rPr lang="en-US">
                <a:solidFill>
                  <a:schemeClr val="bg1"/>
                </a:solidFill>
              </a:rPr>
              <a:t> </a:t>
            </a:r>
            <a:r>
              <a:rPr lang="en-US" err="1">
                <a:solidFill>
                  <a:schemeClr val="bg1"/>
                </a:solidFill>
              </a:rPr>
              <a:t>đầu</a:t>
            </a:r>
            <a:r>
              <a:rPr lang="en-US">
                <a:solidFill>
                  <a:schemeClr val="bg1"/>
                </a:solidFill>
              </a:rPr>
              <a:t> </a:t>
            </a:r>
            <a:r>
              <a:rPr lang="en-US" err="1">
                <a:solidFill>
                  <a:schemeClr val="bg1"/>
                </a:solidFill>
              </a:rPr>
              <a:t>tiên</a:t>
            </a:r>
            <a:endParaRPr lang="en-US">
              <a:solidFill>
                <a:schemeClr val="bg1"/>
              </a:solidFill>
            </a:endParaRPr>
          </a:p>
          <a:p>
            <a:pPr marL="0" indent="0">
              <a:buNone/>
            </a:pPr>
            <a:r>
              <a:rPr lang="en-US" sz="3100">
                <a:solidFill>
                  <a:schemeClr val="accent6">
                    <a:lumMod val="60000"/>
                    <a:lumOff val="40000"/>
                  </a:schemeClr>
                </a:solidFill>
                <a:sym typeface="Wingdings" panose="05000000000000000000" pitchFamily="2" charset="2"/>
              </a:rPr>
              <a:t> ST </a:t>
            </a:r>
            <a:r>
              <a:rPr lang="en-US" sz="3100" err="1">
                <a:solidFill>
                  <a:schemeClr val="accent6">
                    <a:lumMod val="60000"/>
                    <a:lumOff val="40000"/>
                  </a:schemeClr>
                </a:solidFill>
                <a:sym typeface="Wingdings" panose="05000000000000000000" pitchFamily="2" charset="2"/>
              </a:rPr>
              <a:t>chênh</a:t>
            </a:r>
            <a:r>
              <a:rPr lang="en-US" sz="3100">
                <a:solidFill>
                  <a:schemeClr val="accent6">
                    <a:lumMod val="60000"/>
                    <a:lumOff val="40000"/>
                  </a:schemeClr>
                </a:solidFill>
                <a:sym typeface="Wingdings" panose="05000000000000000000" pitchFamily="2" charset="2"/>
              </a:rPr>
              <a:t> </a:t>
            </a:r>
            <a:r>
              <a:rPr lang="en-US" sz="3100" err="1">
                <a:solidFill>
                  <a:schemeClr val="accent6">
                    <a:lumMod val="60000"/>
                    <a:lumOff val="40000"/>
                  </a:schemeClr>
                </a:solidFill>
                <a:sym typeface="Wingdings" panose="05000000000000000000" pitchFamily="2" charset="2"/>
              </a:rPr>
              <a:t>xuống</a:t>
            </a:r>
            <a:r>
              <a:rPr lang="en-US" sz="3100">
                <a:solidFill>
                  <a:schemeClr val="accent6">
                    <a:lumMod val="60000"/>
                    <a:lumOff val="40000"/>
                  </a:schemeClr>
                </a:solidFill>
                <a:sym typeface="Wingdings" panose="05000000000000000000" pitchFamily="2" charset="2"/>
              </a:rPr>
              <a:t> </a:t>
            </a:r>
            <a:r>
              <a:rPr lang="en-US" sz="3100" err="1">
                <a:solidFill>
                  <a:schemeClr val="accent6">
                    <a:lumMod val="60000"/>
                    <a:lumOff val="40000"/>
                  </a:schemeClr>
                </a:solidFill>
                <a:sym typeface="Wingdings" panose="05000000000000000000" pitchFamily="2" charset="2"/>
              </a:rPr>
              <a:t>và</a:t>
            </a:r>
            <a:r>
              <a:rPr lang="en-US" sz="3100">
                <a:solidFill>
                  <a:schemeClr val="accent6">
                    <a:lumMod val="60000"/>
                    <a:lumOff val="40000"/>
                  </a:schemeClr>
                </a:solidFill>
                <a:sym typeface="Wingdings" panose="05000000000000000000" pitchFamily="2" charset="2"/>
              </a:rPr>
              <a:t> </a:t>
            </a:r>
            <a:r>
              <a:rPr lang="en-US" sz="3100" err="1">
                <a:solidFill>
                  <a:schemeClr val="accent6">
                    <a:lumMod val="60000"/>
                    <a:lumOff val="40000"/>
                  </a:schemeClr>
                </a:solidFill>
                <a:sym typeface="Wingdings" panose="05000000000000000000" pitchFamily="2" charset="2"/>
              </a:rPr>
              <a:t>sóng</a:t>
            </a:r>
            <a:r>
              <a:rPr lang="en-US" sz="3100">
                <a:solidFill>
                  <a:schemeClr val="accent6">
                    <a:lumMod val="60000"/>
                    <a:lumOff val="40000"/>
                  </a:schemeClr>
                </a:solidFill>
                <a:sym typeface="Wingdings" panose="05000000000000000000" pitchFamily="2" charset="2"/>
              </a:rPr>
              <a:t> T </a:t>
            </a:r>
            <a:r>
              <a:rPr lang="en-US" sz="3100" err="1">
                <a:solidFill>
                  <a:schemeClr val="accent6">
                    <a:lumMod val="60000"/>
                    <a:lumOff val="40000"/>
                  </a:schemeClr>
                </a:solidFill>
                <a:sym typeface="Wingdings" panose="05000000000000000000" pitchFamily="2" charset="2"/>
              </a:rPr>
              <a:t>âm</a:t>
            </a:r>
            <a:endParaRPr lang="en-US" sz="3100">
              <a:solidFill>
                <a:schemeClr val="accent6">
                  <a:lumMod val="60000"/>
                  <a:lumOff val="4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1181100"/>
            <a:ext cx="4095750"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a:off x="1752600" y="2590800"/>
            <a:ext cx="533400" cy="990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4621213" y="887413"/>
            <a:ext cx="142398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lnSpc>
                <a:spcPct val="85000"/>
              </a:lnSpc>
            </a:pPr>
            <a:r>
              <a:rPr lang="en-GB" altLang="de-DE" sz="2000" b="1" baseline="0">
                <a:solidFill>
                  <a:srgbClr val="0000FF"/>
                </a:solidFill>
                <a:ea typeface="MS PGothic" panose="020B0600070205080204" pitchFamily="34" charset="-128"/>
              </a:rPr>
              <a:t>Nhồi máu </a:t>
            </a:r>
            <a:br>
              <a:rPr lang="en-GB" altLang="de-DE" sz="2000" b="1" baseline="0">
                <a:solidFill>
                  <a:srgbClr val="0000FF"/>
                </a:solidFill>
                <a:ea typeface="MS PGothic" panose="020B0600070205080204" pitchFamily="34" charset="-128"/>
              </a:rPr>
            </a:br>
            <a:r>
              <a:rPr lang="en-GB" altLang="de-DE" sz="2000" b="1" baseline="0">
                <a:solidFill>
                  <a:srgbClr val="0000FF"/>
                </a:solidFill>
                <a:ea typeface="MS PGothic" panose="020B0600070205080204" pitchFamily="34" charset="-128"/>
              </a:rPr>
              <a:t>cơ tim</a:t>
            </a:r>
          </a:p>
        </p:txBody>
      </p:sp>
      <p:sp>
        <p:nvSpPr>
          <p:cNvPr id="50179" name="Text Box 6"/>
          <p:cNvSpPr txBox="1">
            <a:spLocks noChangeArrowheads="1"/>
          </p:cNvSpPr>
          <p:nvPr/>
        </p:nvSpPr>
        <p:spPr bwMode="auto">
          <a:xfrm>
            <a:off x="6218238" y="1603375"/>
            <a:ext cx="2079625"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lnSpc>
                <a:spcPct val="85000"/>
              </a:lnSpc>
            </a:pPr>
            <a:r>
              <a:rPr lang="en-GB" altLang="de-DE" sz="2000" b="1" baseline="0">
                <a:solidFill>
                  <a:srgbClr val="0000FF"/>
                </a:solidFill>
                <a:ea typeface="MS PGothic" panose="020B0600070205080204" pitchFamily="34" charset="-128"/>
              </a:rPr>
              <a:t>Rối loạn nhịp &amp;</a:t>
            </a:r>
            <a:br>
              <a:rPr lang="en-GB" altLang="de-DE" sz="2000" b="1" baseline="0">
                <a:solidFill>
                  <a:srgbClr val="0000FF"/>
                </a:solidFill>
                <a:ea typeface="MS PGothic" panose="020B0600070205080204" pitchFamily="34" charset="-128"/>
              </a:rPr>
            </a:br>
            <a:r>
              <a:rPr lang="en-GB" altLang="de-DE" sz="2000" b="1" baseline="0">
                <a:solidFill>
                  <a:srgbClr val="0000FF"/>
                </a:solidFill>
                <a:ea typeface="MS PGothic" panose="020B0600070205080204" pitchFamily="34" charset="-128"/>
              </a:rPr>
              <a:t>Mất khối cơ tim</a:t>
            </a:r>
          </a:p>
        </p:txBody>
      </p:sp>
      <p:sp>
        <p:nvSpPr>
          <p:cNvPr id="50180" name="Text Box 7"/>
          <p:cNvSpPr txBox="1">
            <a:spLocks noChangeArrowheads="1"/>
          </p:cNvSpPr>
          <p:nvPr/>
        </p:nvSpPr>
        <p:spPr bwMode="auto">
          <a:xfrm>
            <a:off x="7053263" y="2701925"/>
            <a:ext cx="16224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r>
              <a:rPr lang="en-GB" altLang="de-DE" sz="2000" b="1" baseline="0">
                <a:solidFill>
                  <a:srgbClr val="0000FF"/>
                </a:solidFill>
                <a:ea typeface="MS PGothic" panose="020B0600070205080204" pitchFamily="34" charset="-128"/>
              </a:rPr>
              <a:t>Tái cấu trúc</a:t>
            </a:r>
          </a:p>
        </p:txBody>
      </p:sp>
      <p:sp>
        <p:nvSpPr>
          <p:cNvPr id="50181" name="Text Box 8"/>
          <p:cNvSpPr txBox="1">
            <a:spLocks noChangeArrowheads="1"/>
          </p:cNvSpPr>
          <p:nvPr/>
        </p:nvSpPr>
        <p:spPr bwMode="auto">
          <a:xfrm>
            <a:off x="7207250" y="3670300"/>
            <a:ext cx="176212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lnSpc>
                <a:spcPct val="85000"/>
              </a:lnSpc>
            </a:pPr>
            <a:r>
              <a:rPr lang="de-DE" altLang="de-DE" sz="2000" b="1" baseline="0">
                <a:solidFill>
                  <a:srgbClr val="0000FF"/>
                </a:solidFill>
                <a:ea typeface="MS PGothic" panose="020B0600070205080204" pitchFamily="34" charset="-128"/>
              </a:rPr>
              <a:t>Giãn thất trái</a:t>
            </a:r>
            <a:endParaRPr lang="en-GB" altLang="de-DE" sz="2000" b="1" baseline="0">
              <a:solidFill>
                <a:srgbClr val="0000FF"/>
              </a:solidFill>
              <a:ea typeface="MS PGothic" panose="020B0600070205080204" pitchFamily="34" charset="-128"/>
            </a:endParaRPr>
          </a:p>
        </p:txBody>
      </p:sp>
      <p:sp>
        <p:nvSpPr>
          <p:cNvPr id="50182" name="Text Box 9"/>
          <p:cNvSpPr txBox="1">
            <a:spLocks noChangeArrowheads="1"/>
          </p:cNvSpPr>
          <p:nvPr/>
        </p:nvSpPr>
        <p:spPr bwMode="auto">
          <a:xfrm>
            <a:off x="6775450" y="4660900"/>
            <a:ext cx="2106613" cy="6159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lnSpc>
                <a:spcPct val="85000"/>
              </a:lnSpc>
            </a:pPr>
            <a:r>
              <a:rPr lang="en-GB" altLang="de-DE" sz="2000" b="1" u="sng" baseline="0">
                <a:solidFill>
                  <a:srgbClr val="0000FF"/>
                </a:solidFill>
                <a:ea typeface="MS PGothic" panose="020B0600070205080204" pitchFamily="34" charset="-128"/>
              </a:rPr>
              <a:t>Suy tim tâm thu</a:t>
            </a:r>
            <a:endParaRPr lang="en-GB" altLang="de-DE" sz="2000" b="1" baseline="0">
              <a:solidFill>
                <a:srgbClr val="0000FF"/>
              </a:solidFill>
              <a:ea typeface="MS PGothic" panose="020B0600070205080204" pitchFamily="34" charset="-128"/>
            </a:endParaRPr>
          </a:p>
          <a:p>
            <a:pPr algn="ctr">
              <a:lnSpc>
                <a:spcPct val="85000"/>
              </a:lnSpc>
            </a:pPr>
            <a:r>
              <a:rPr lang="de-DE" altLang="de-DE" sz="2000" b="1" baseline="0">
                <a:solidFill>
                  <a:srgbClr val="0000FF"/>
                </a:solidFill>
                <a:ea typeface="MS PGothic" panose="020B0600070205080204" pitchFamily="34" charset="-128"/>
              </a:rPr>
              <a:t>(HFrEF)</a:t>
            </a:r>
            <a:endParaRPr lang="en-GB" altLang="de-DE" sz="2000" b="1" baseline="0">
              <a:solidFill>
                <a:srgbClr val="0000FF"/>
              </a:solidFill>
              <a:ea typeface="MS PGothic" panose="020B0600070205080204" pitchFamily="34" charset="-128"/>
            </a:endParaRPr>
          </a:p>
        </p:txBody>
      </p:sp>
      <p:sp>
        <p:nvSpPr>
          <p:cNvPr id="50184" name="Text Box 11"/>
          <p:cNvSpPr txBox="1">
            <a:spLocks noChangeArrowheads="1"/>
          </p:cNvSpPr>
          <p:nvPr/>
        </p:nvSpPr>
        <p:spPr bwMode="auto">
          <a:xfrm>
            <a:off x="2740025" y="1555750"/>
            <a:ext cx="1595438"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lnSpc>
                <a:spcPct val="85000"/>
              </a:lnSpc>
            </a:pPr>
            <a:r>
              <a:rPr lang="en-GB" altLang="de-DE" sz="2000" b="1" baseline="0">
                <a:solidFill>
                  <a:srgbClr val="0000FF"/>
                </a:solidFill>
                <a:ea typeface="MS PGothic" panose="020B0600070205080204" pitchFamily="34" charset="-128"/>
              </a:rPr>
              <a:t>Tắc nghẽn</a:t>
            </a:r>
            <a:br>
              <a:rPr lang="en-GB" altLang="de-DE" sz="2000" b="1" baseline="0">
                <a:solidFill>
                  <a:srgbClr val="0000FF"/>
                </a:solidFill>
                <a:ea typeface="MS PGothic" panose="020B0600070205080204" pitchFamily="34" charset="-128"/>
              </a:rPr>
            </a:br>
            <a:r>
              <a:rPr lang="en-GB" altLang="de-DE" sz="2000" b="1" baseline="0">
                <a:solidFill>
                  <a:srgbClr val="0000FF"/>
                </a:solidFill>
                <a:ea typeface="MS PGothic" panose="020B0600070205080204" pitchFamily="34" charset="-128"/>
              </a:rPr>
              <a:t> mạch vành</a:t>
            </a:r>
          </a:p>
        </p:txBody>
      </p:sp>
      <p:sp>
        <p:nvSpPr>
          <p:cNvPr id="50185" name="Text Box 12"/>
          <p:cNvSpPr txBox="1">
            <a:spLocks noChangeArrowheads="1"/>
          </p:cNvSpPr>
          <p:nvPr/>
        </p:nvSpPr>
        <p:spPr bwMode="auto">
          <a:xfrm>
            <a:off x="2370138" y="2649538"/>
            <a:ext cx="96361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lnSpc>
                <a:spcPct val="85000"/>
              </a:lnSpc>
            </a:pPr>
            <a:r>
              <a:rPr lang="en-GB" altLang="de-DE" sz="2000" b="1" baseline="0">
                <a:solidFill>
                  <a:srgbClr val="0000FF"/>
                </a:solidFill>
                <a:ea typeface="MS PGothic" panose="020B0600070205080204" pitchFamily="34" charset="-128"/>
              </a:rPr>
              <a:t>TMCB</a:t>
            </a:r>
            <a:br>
              <a:rPr lang="en-GB" altLang="de-DE" sz="2000" b="1" baseline="0">
                <a:solidFill>
                  <a:srgbClr val="0000FF"/>
                </a:solidFill>
                <a:ea typeface="MS PGothic" panose="020B0600070205080204" pitchFamily="34" charset="-128"/>
              </a:rPr>
            </a:br>
            <a:r>
              <a:rPr lang="en-GB" altLang="de-DE" sz="2000" b="1" baseline="0">
                <a:solidFill>
                  <a:srgbClr val="0000FF"/>
                </a:solidFill>
                <a:ea typeface="MS PGothic" panose="020B0600070205080204" pitchFamily="34" charset="-128"/>
              </a:rPr>
              <a:t>cơ tim</a:t>
            </a:r>
          </a:p>
        </p:txBody>
      </p:sp>
      <p:sp>
        <p:nvSpPr>
          <p:cNvPr id="50186" name="Text Box 13"/>
          <p:cNvSpPr txBox="1">
            <a:spLocks noChangeArrowheads="1"/>
          </p:cNvSpPr>
          <p:nvPr/>
        </p:nvSpPr>
        <p:spPr bwMode="auto">
          <a:xfrm>
            <a:off x="1662113" y="3779838"/>
            <a:ext cx="2238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r>
              <a:rPr lang="en-GB" altLang="de-DE" sz="2000" b="1" baseline="0">
                <a:solidFill>
                  <a:srgbClr val="0000FF"/>
                </a:solidFill>
                <a:ea typeface="MS PGothic" panose="020B0600070205080204" pitchFamily="34" charset="-128"/>
              </a:rPr>
              <a:t>Bệnh mạch vành</a:t>
            </a:r>
          </a:p>
        </p:txBody>
      </p:sp>
      <p:sp>
        <p:nvSpPr>
          <p:cNvPr id="50187" name="Text Box 14"/>
          <p:cNvSpPr txBox="1">
            <a:spLocks noChangeArrowheads="1"/>
          </p:cNvSpPr>
          <p:nvPr/>
        </p:nvSpPr>
        <p:spPr bwMode="auto">
          <a:xfrm>
            <a:off x="1566863" y="4797425"/>
            <a:ext cx="252095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nSpc>
                <a:spcPct val="85000"/>
              </a:lnSpc>
            </a:pPr>
            <a:r>
              <a:rPr lang="en-GB" altLang="de-DE" sz="2000" b="1" baseline="0">
                <a:solidFill>
                  <a:srgbClr val="0000FF"/>
                </a:solidFill>
                <a:ea typeface="MS PGothic" panose="020B0600070205080204" pitchFamily="34" charset="-128"/>
              </a:rPr>
              <a:t>Xơ vữa động mạch</a:t>
            </a:r>
          </a:p>
        </p:txBody>
      </p:sp>
      <p:sp>
        <p:nvSpPr>
          <p:cNvPr id="271376" name="Text Box 16"/>
          <p:cNvSpPr txBox="1">
            <a:spLocks noChangeArrowheads="1"/>
          </p:cNvSpPr>
          <p:nvPr/>
        </p:nvSpPr>
        <p:spPr bwMode="auto">
          <a:xfrm>
            <a:off x="3765550" y="2608263"/>
            <a:ext cx="18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en-GB" altLang="de-DE" sz="1600" b="1" baseline="0">
              <a:solidFill>
                <a:srgbClr val="000000"/>
              </a:solidFill>
              <a:effectLst>
                <a:outerShdw blurRad="38100" dist="38100" dir="2700000" algn="tl">
                  <a:srgbClr val="C0C0C0"/>
                </a:outerShdw>
              </a:effectLst>
              <a:latin typeface="RotisMSemiSans" pitchFamily="2" charset="0"/>
              <a:ea typeface="MS PGothic" panose="020B0600070205080204" pitchFamily="34" charset="-128"/>
            </a:endParaRPr>
          </a:p>
          <a:p>
            <a:pPr>
              <a:defRPr/>
            </a:pPr>
            <a:endParaRPr lang="en-GB" altLang="de-DE" sz="2400" b="1" baseline="0">
              <a:solidFill>
                <a:srgbClr val="000000"/>
              </a:solidFill>
              <a:latin typeface="RotisMSemiSans" pitchFamily="2" charset="0"/>
              <a:ea typeface="MS PGothic" panose="020B0600070205080204" pitchFamily="34" charset="-128"/>
            </a:endParaRPr>
          </a:p>
        </p:txBody>
      </p:sp>
      <p:sp>
        <p:nvSpPr>
          <p:cNvPr id="50190" name="AutoShape 17"/>
          <p:cNvSpPr>
            <a:spLocks noChangeArrowheads="1"/>
          </p:cNvSpPr>
          <p:nvPr/>
        </p:nvSpPr>
        <p:spPr bwMode="auto">
          <a:xfrm rot="-3489062">
            <a:off x="6392863" y="1084263"/>
            <a:ext cx="179387" cy="579437"/>
          </a:xfrm>
          <a:prstGeom prst="downArrow">
            <a:avLst>
              <a:gd name="adj1" fmla="val 50000"/>
              <a:gd name="adj2" fmla="val 80752"/>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00"/>
              </a:solidFill>
              <a:ea typeface="MS PGothic" panose="020B0600070205080204" pitchFamily="34" charset="-128"/>
            </a:endParaRPr>
          </a:p>
        </p:txBody>
      </p:sp>
      <p:sp>
        <p:nvSpPr>
          <p:cNvPr id="50191" name="AutoShape 18"/>
          <p:cNvSpPr>
            <a:spLocks noChangeArrowheads="1"/>
          </p:cNvSpPr>
          <p:nvPr/>
        </p:nvSpPr>
        <p:spPr bwMode="auto">
          <a:xfrm rot="-1689767">
            <a:off x="7624763" y="2243138"/>
            <a:ext cx="201612" cy="514350"/>
          </a:xfrm>
          <a:prstGeom prst="downArrow">
            <a:avLst>
              <a:gd name="adj1" fmla="val 50000"/>
              <a:gd name="adj2" fmla="val 63780"/>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FF"/>
              </a:solidFill>
              <a:ea typeface="MS PGothic" panose="020B0600070205080204" pitchFamily="34" charset="-128"/>
            </a:endParaRPr>
          </a:p>
        </p:txBody>
      </p:sp>
      <p:sp>
        <p:nvSpPr>
          <p:cNvPr id="50192" name="AutoShape 19"/>
          <p:cNvSpPr>
            <a:spLocks noChangeArrowheads="1"/>
          </p:cNvSpPr>
          <p:nvPr/>
        </p:nvSpPr>
        <p:spPr bwMode="auto">
          <a:xfrm rot="581559">
            <a:off x="7900988" y="4151313"/>
            <a:ext cx="201612" cy="514350"/>
          </a:xfrm>
          <a:prstGeom prst="downArrow">
            <a:avLst>
              <a:gd name="adj1" fmla="val 50000"/>
              <a:gd name="adj2" fmla="val 63780"/>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FF"/>
              </a:solidFill>
              <a:ea typeface="MS PGothic" panose="020B0600070205080204" pitchFamily="34" charset="-128"/>
            </a:endParaRPr>
          </a:p>
        </p:txBody>
      </p:sp>
      <p:sp>
        <p:nvSpPr>
          <p:cNvPr id="50194" name="AutoShape 21"/>
          <p:cNvSpPr>
            <a:spLocks noChangeArrowheads="1"/>
          </p:cNvSpPr>
          <p:nvPr/>
        </p:nvSpPr>
        <p:spPr bwMode="auto">
          <a:xfrm rot="-6706436">
            <a:off x="4056856" y="1075532"/>
            <a:ext cx="179387" cy="577850"/>
          </a:xfrm>
          <a:prstGeom prst="downArrow">
            <a:avLst>
              <a:gd name="adj1" fmla="val 50000"/>
              <a:gd name="adj2" fmla="val 80531"/>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00"/>
              </a:solidFill>
              <a:ea typeface="MS PGothic" panose="020B0600070205080204" pitchFamily="34" charset="-128"/>
            </a:endParaRPr>
          </a:p>
        </p:txBody>
      </p:sp>
      <p:sp>
        <p:nvSpPr>
          <p:cNvPr id="50195" name="AutoShape 22"/>
          <p:cNvSpPr>
            <a:spLocks noChangeArrowheads="1"/>
          </p:cNvSpPr>
          <p:nvPr/>
        </p:nvSpPr>
        <p:spPr bwMode="auto">
          <a:xfrm rot="-9170236">
            <a:off x="2989263" y="2162175"/>
            <a:ext cx="201612" cy="514350"/>
          </a:xfrm>
          <a:prstGeom prst="downArrow">
            <a:avLst>
              <a:gd name="adj1" fmla="val 50000"/>
              <a:gd name="adj2" fmla="val 63780"/>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00"/>
              </a:solidFill>
              <a:ea typeface="MS PGothic" panose="020B0600070205080204" pitchFamily="34" charset="-128"/>
            </a:endParaRPr>
          </a:p>
        </p:txBody>
      </p:sp>
      <p:sp>
        <p:nvSpPr>
          <p:cNvPr id="50196" name="AutoShape 23"/>
          <p:cNvSpPr>
            <a:spLocks noChangeArrowheads="1"/>
          </p:cNvSpPr>
          <p:nvPr/>
        </p:nvSpPr>
        <p:spPr bwMode="auto">
          <a:xfrm rot="8780862">
            <a:off x="3171825" y="5167313"/>
            <a:ext cx="217488" cy="601662"/>
          </a:xfrm>
          <a:prstGeom prst="downArrow">
            <a:avLst>
              <a:gd name="adj1" fmla="val 50000"/>
              <a:gd name="adj2" fmla="val 63779"/>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00"/>
              </a:solidFill>
              <a:ea typeface="MS PGothic" panose="020B0600070205080204" pitchFamily="34" charset="-128"/>
            </a:endParaRPr>
          </a:p>
        </p:txBody>
      </p:sp>
      <p:sp>
        <p:nvSpPr>
          <p:cNvPr id="50197" name="AutoShape 24"/>
          <p:cNvSpPr>
            <a:spLocks noChangeArrowheads="1"/>
          </p:cNvSpPr>
          <p:nvPr/>
        </p:nvSpPr>
        <p:spPr bwMode="auto">
          <a:xfrm rot="10004353">
            <a:off x="2663825" y="4191000"/>
            <a:ext cx="201613" cy="514350"/>
          </a:xfrm>
          <a:prstGeom prst="downArrow">
            <a:avLst>
              <a:gd name="adj1" fmla="val 50000"/>
              <a:gd name="adj2" fmla="val 63780"/>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00"/>
              </a:solidFill>
              <a:ea typeface="MS PGothic" panose="020B0600070205080204" pitchFamily="34" charset="-128"/>
            </a:endParaRPr>
          </a:p>
        </p:txBody>
      </p:sp>
      <p:sp>
        <p:nvSpPr>
          <p:cNvPr id="50198" name="AutoShape 25"/>
          <p:cNvSpPr>
            <a:spLocks noChangeArrowheads="1"/>
          </p:cNvSpPr>
          <p:nvPr/>
        </p:nvSpPr>
        <p:spPr bwMode="auto">
          <a:xfrm rot="-615097">
            <a:off x="7940675" y="3057525"/>
            <a:ext cx="203200" cy="514350"/>
          </a:xfrm>
          <a:prstGeom prst="downArrow">
            <a:avLst>
              <a:gd name="adj1" fmla="val 50000"/>
              <a:gd name="adj2" fmla="val 63281"/>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FF"/>
              </a:solidFill>
              <a:ea typeface="MS PGothic" panose="020B0600070205080204" pitchFamily="34" charset="-128"/>
            </a:endParaRPr>
          </a:p>
        </p:txBody>
      </p:sp>
      <p:sp>
        <p:nvSpPr>
          <p:cNvPr id="50199" name="AutoShape 26"/>
          <p:cNvSpPr>
            <a:spLocks noChangeArrowheads="1"/>
          </p:cNvSpPr>
          <p:nvPr/>
        </p:nvSpPr>
        <p:spPr bwMode="auto">
          <a:xfrm rot="10800000">
            <a:off x="2582863" y="3271838"/>
            <a:ext cx="201612" cy="458787"/>
          </a:xfrm>
          <a:prstGeom prst="downArrow">
            <a:avLst>
              <a:gd name="adj1" fmla="val 50000"/>
              <a:gd name="adj2" fmla="val 56890"/>
            </a:avLst>
          </a:prstGeom>
          <a:solidFill>
            <a:srgbClr val="0000FF"/>
          </a:solidFill>
          <a:ln w="9525">
            <a:solidFill>
              <a:schemeClr val="accent2"/>
            </a:solidFill>
            <a:miter lim="800000"/>
          </a:ln>
          <a:effectLst>
            <a:outerShdw blurRad="50800" dist="38100" dir="2700000" algn="tl" rotWithShape="0">
              <a:prstClr val="black">
                <a:alpha val="40000"/>
              </a:prst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de-DE" altLang="de-DE" sz="1800" b="1" baseline="0">
              <a:solidFill>
                <a:srgbClr val="000000"/>
              </a:solidFill>
              <a:ea typeface="MS PGothic" panose="020B0600070205080204" pitchFamily="34" charset="-128"/>
            </a:endParaRPr>
          </a:p>
        </p:txBody>
      </p:sp>
      <p:pic>
        <p:nvPicPr>
          <p:cNvPr id="37909" name="Picture 65" descr="heart_beating_h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70827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Rectangle 4"/>
          <p:cNvSpPr>
            <a:spLocks noChangeArrowheads="1"/>
          </p:cNvSpPr>
          <p:nvPr/>
        </p:nvSpPr>
        <p:spPr bwMode="auto">
          <a:xfrm>
            <a:off x="0" y="9525"/>
            <a:ext cx="6989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1" hangingPunct="1">
              <a:lnSpc>
                <a:spcPct val="110000"/>
              </a:lnSpc>
            </a:pPr>
            <a:r>
              <a:rPr lang="en-GB" altLang="de-DE" sz="2800" baseline="0">
                <a:solidFill>
                  <a:srgbClr val="000000"/>
                </a:solidFill>
                <a:ea typeface="MS PGothic" panose="020B0600070205080204" pitchFamily="34" charset="-128"/>
              </a:rPr>
              <a:t>Chuỗi bệnh lý tim mạch</a:t>
            </a:r>
          </a:p>
        </p:txBody>
      </p:sp>
      <p:cxnSp>
        <p:nvCxnSpPr>
          <p:cNvPr id="30" name="Gerader Verbinder 29"/>
          <p:cNvCxnSpPr/>
          <p:nvPr/>
        </p:nvCxnSpPr>
        <p:spPr>
          <a:xfrm>
            <a:off x="0" y="766763"/>
            <a:ext cx="914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912" name="Grafik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75" y="138113"/>
            <a:ext cx="1920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3" name="Text Box 15"/>
          <p:cNvSpPr txBox="1">
            <a:spLocks noChangeArrowheads="1"/>
          </p:cNvSpPr>
          <p:nvPr/>
        </p:nvSpPr>
        <p:spPr bwMode="auto">
          <a:xfrm>
            <a:off x="2774950" y="5865813"/>
            <a:ext cx="21082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algn="ctr"/>
            <a:r>
              <a:rPr lang="en-GB" altLang="de-DE" sz="2000" b="1" baseline="0">
                <a:solidFill>
                  <a:srgbClr val="595959"/>
                </a:solidFill>
                <a:ea typeface="MS PGothic" panose="020B0600070205080204" pitchFamily="34" charset="-128"/>
              </a:rPr>
              <a:t>Đái tháo đường</a:t>
            </a:r>
          </a:p>
          <a:p>
            <a:pPr algn="ctr"/>
            <a:r>
              <a:rPr lang="de-DE" altLang="de-DE" sz="2000" b="1" baseline="0">
                <a:solidFill>
                  <a:srgbClr val="595959"/>
                </a:solidFill>
                <a:ea typeface="MS PGothic" panose="020B0600070205080204" pitchFamily="34" charset="-128"/>
              </a:rPr>
              <a:t>Tăng huyết áp</a:t>
            </a:r>
            <a:endParaRPr lang="en-GB" altLang="de-DE" b="1" baseline="0">
              <a:solidFill>
                <a:srgbClr val="595959"/>
              </a:solidFill>
              <a:ea typeface="MS PGothic" panose="020B0600070205080204" pitchFamily="34" charset="-128"/>
            </a:endParaRPr>
          </a:p>
        </p:txBody>
      </p:sp>
      <p:sp>
        <p:nvSpPr>
          <p:cNvPr id="31" name="Textfeld 3"/>
          <p:cNvSpPr txBox="1">
            <a:spLocks noChangeArrowheads="1"/>
          </p:cNvSpPr>
          <p:nvPr/>
        </p:nvSpPr>
        <p:spPr bwMode="auto">
          <a:xfrm>
            <a:off x="1917700" y="5278438"/>
            <a:ext cx="1350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aseline="30000">
                <a:solidFill>
                  <a:schemeClr val="tx1"/>
                </a:solidFill>
                <a:latin typeface="Arial" panose="020B0604020202020204" pitchFamily="34" charset="0"/>
              </a:defRPr>
            </a:lvl1pPr>
            <a:lvl2pPr marL="742950" indent="-285750">
              <a:defRPr baseline="30000">
                <a:solidFill>
                  <a:schemeClr val="tx1"/>
                </a:solidFill>
                <a:latin typeface="Arial" panose="020B0604020202020204" pitchFamily="34" charset="0"/>
              </a:defRPr>
            </a:lvl2pPr>
            <a:lvl3pPr marL="1143000" indent="-228600">
              <a:defRPr baseline="30000">
                <a:solidFill>
                  <a:schemeClr val="tx1"/>
                </a:solidFill>
                <a:latin typeface="Arial" panose="020B0604020202020204" pitchFamily="34" charset="0"/>
              </a:defRPr>
            </a:lvl3pPr>
            <a:lvl4pPr marL="1600200" indent="-228600">
              <a:defRPr baseline="30000">
                <a:solidFill>
                  <a:schemeClr val="tx1"/>
                </a:solidFill>
                <a:latin typeface="Arial" panose="020B0604020202020204" pitchFamily="34" charset="0"/>
              </a:defRPr>
            </a:lvl4pPr>
            <a:lvl5pPr marL="2057400" indent="-22860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r>
              <a:rPr lang="en-US" altLang="en-US" baseline="0">
                <a:solidFill>
                  <a:srgbClr val="0000FF"/>
                </a:solidFill>
                <a:ea typeface="MS PGothic" panose="020B0600070205080204" pitchFamily="34" charset="-128"/>
              </a:rPr>
              <a:t>Nicotine</a:t>
            </a:r>
          </a:p>
          <a:p>
            <a:pPr eaLnBrk="1" hangingPunct="1"/>
            <a:r>
              <a:rPr lang="en-US" altLang="en-US" baseline="0">
                <a:solidFill>
                  <a:srgbClr val="0000FF"/>
                </a:solidFill>
                <a:ea typeface="MS PGothic" panose="020B0600070205080204" pitchFamily="34" charset="-128"/>
              </a:rPr>
              <a:t>Cholesterol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196"/>
                                        </p:tgtEl>
                                        <p:attrNameLst>
                                          <p:attrName>style.visibility</p:attrName>
                                        </p:attrNameLst>
                                      </p:cBhvr>
                                      <p:to>
                                        <p:strVal val="visible"/>
                                      </p:to>
                                    </p:set>
                                    <p:animEffect transition="in" filter="fade">
                                      <p:cBhvr>
                                        <p:cTn id="7" dur="500"/>
                                        <p:tgtEl>
                                          <p:spTgt spid="50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187"/>
                                        </p:tgtEl>
                                        <p:attrNameLst>
                                          <p:attrName>style.visibility</p:attrName>
                                        </p:attrNameLst>
                                      </p:cBhvr>
                                      <p:to>
                                        <p:strVal val="visible"/>
                                      </p:to>
                                    </p:set>
                                    <p:animEffect transition="in" filter="fade">
                                      <p:cBhvr>
                                        <p:cTn id="10" dur="500"/>
                                        <p:tgtEl>
                                          <p:spTgt spid="501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197"/>
                                        </p:tgtEl>
                                        <p:attrNameLst>
                                          <p:attrName>style.visibility</p:attrName>
                                        </p:attrNameLst>
                                      </p:cBhvr>
                                      <p:to>
                                        <p:strVal val="visible"/>
                                      </p:to>
                                    </p:set>
                                    <p:animEffect transition="in" filter="fade">
                                      <p:cBhvr>
                                        <p:cTn id="13" dur="500"/>
                                        <p:tgtEl>
                                          <p:spTgt spid="501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186"/>
                                        </p:tgtEl>
                                        <p:attrNameLst>
                                          <p:attrName>style.visibility</p:attrName>
                                        </p:attrNameLst>
                                      </p:cBhvr>
                                      <p:to>
                                        <p:strVal val="visible"/>
                                      </p:to>
                                    </p:set>
                                    <p:animEffect transition="in" filter="fade">
                                      <p:cBhvr>
                                        <p:cTn id="16" dur="500"/>
                                        <p:tgtEl>
                                          <p:spTgt spid="501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199"/>
                                        </p:tgtEl>
                                        <p:attrNameLst>
                                          <p:attrName>style.visibility</p:attrName>
                                        </p:attrNameLst>
                                      </p:cBhvr>
                                      <p:to>
                                        <p:strVal val="visible"/>
                                      </p:to>
                                    </p:set>
                                    <p:animEffect transition="in" filter="fade">
                                      <p:cBhvr>
                                        <p:cTn id="19" dur="500"/>
                                        <p:tgtEl>
                                          <p:spTgt spid="501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185"/>
                                        </p:tgtEl>
                                        <p:attrNameLst>
                                          <p:attrName>style.visibility</p:attrName>
                                        </p:attrNameLst>
                                      </p:cBhvr>
                                      <p:to>
                                        <p:strVal val="visible"/>
                                      </p:to>
                                    </p:set>
                                    <p:animEffect transition="in" filter="fade">
                                      <p:cBhvr>
                                        <p:cTn id="22" dur="500"/>
                                        <p:tgtEl>
                                          <p:spTgt spid="501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195"/>
                                        </p:tgtEl>
                                        <p:attrNameLst>
                                          <p:attrName>style.visibility</p:attrName>
                                        </p:attrNameLst>
                                      </p:cBhvr>
                                      <p:to>
                                        <p:strVal val="visible"/>
                                      </p:to>
                                    </p:set>
                                    <p:animEffect transition="in" filter="fade">
                                      <p:cBhvr>
                                        <p:cTn id="25" dur="500"/>
                                        <p:tgtEl>
                                          <p:spTgt spid="501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84"/>
                                        </p:tgtEl>
                                        <p:attrNameLst>
                                          <p:attrName>style.visibility</p:attrName>
                                        </p:attrNameLst>
                                      </p:cBhvr>
                                      <p:to>
                                        <p:strVal val="visible"/>
                                      </p:to>
                                    </p:set>
                                    <p:animEffect transition="in" filter="fade">
                                      <p:cBhvr>
                                        <p:cTn id="28" dur="500"/>
                                        <p:tgtEl>
                                          <p:spTgt spid="501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194"/>
                                        </p:tgtEl>
                                        <p:attrNameLst>
                                          <p:attrName>style.visibility</p:attrName>
                                        </p:attrNameLst>
                                      </p:cBhvr>
                                      <p:to>
                                        <p:strVal val="visible"/>
                                      </p:to>
                                    </p:set>
                                    <p:animEffect transition="in" filter="fade">
                                      <p:cBhvr>
                                        <p:cTn id="31" dur="500"/>
                                        <p:tgtEl>
                                          <p:spTgt spid="501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0178"/>
                                        </p:tgtEl>
                                        <p:attrNameLst>
                                          <p:attrName>style.visibility</p:attrName>
                                        </p:attrNameLst>
                                      </p:cBhvr>
                                      <p:to>
                                        <p:strVal val="visible"/>
                                      </p:to>
                                    </p:set>
                                    <p:animEffect transition="in" filter="fade">
                                      <p:cBhvr>
                                        <p:cTn id="37" dur="500"/>
                                        <p:tgtEl>
                                          <p:spTgt spid="5017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0190"/>
                                        </p:tgtEl>
                                        <p:attrNameLst>
                                          <p:attrName>style.visibility</p:attrName>
                                        </p:attrNameLst>
                                      </p:cBhvr>
                                      <p:to>
                                        <p:strVal val="visible"/>
                                      </p:to>
                                    </p:set>
                                    <p:animEffect transition="in" filter="fade">
                                      <p:cBhvr>
                                        <p:cTn id="42" dur="500"/>
                                        <p:tgtEl>
                                          <p:spTgt spid="5019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179"/>
                                        </p:tgtEl>
                                        <p:attrNameLst>
                                          <p:attrName>style.visibility</p:attrName>
                                        </p:attrNameLst>
                                      </p:cBhvr>
                                      <p:to>
                                        <p:strVal val="visible"/>
                                      </p:to>
                                    </p:set>
                                    <p:animEffect transition="in" filter="fade">
                                      <p:cBhvr>
                                        <p:cTn id="45" dur="500"/>
                                        <p:tgtEl>
                                          <p:spTgt spid="501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191"/>
                                        </p:tgtEl>
                                        <p:attrNameLst>
                                          <p:attrName>style.visibility</p:attrName>
                                        </p:attrNameLst>
                                      </p:cBhvr>
                                      <p:to>
                                        <p:strVal val="visible"/>
                                      </p:to>
                                    </p:set>
                                    <p:animEffect transition="in" filter="fade">
                                      <p:cBhvr>
                                        <p:cTn id="48" dur="500"/>
                                        <p:tgtEl>
                                          <p:spTgt spid="501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180"/>
                                        </p:tgtEl>
                                        <p:attrNameLst>
                                          <p:attrName>style.visibility</p:attrName>
                                        </p:attrNameLst>
                                      </p:cBhvr>
                                      <p:to>
                                        <p:strVal val="visible"/>
                                      </p:to>
                                    </p:set>
                                    <p:animEffect transition="in" filter="fade">
                                      <p:cBhvr>
                                        <p:cTn id="51" dur="500"/>
                                        <p:tgtEl>
                                          <p:spTgt spid="5018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198"/>
                                        </p:tgtEl>
                                        <p:attrNameLst>
                                          <p:attrName>style.visibility</p:attrName>
                                        </p:attrNameLst>
                                      </p:cBhvr>
                                      <p:to>
                                        <p:strVal val="visible"/>
                                      </p:to>
                                    </p:set>
                                    <p:animEffect transition="in" filter="fade">
                                      <p:cBhvr>
                                        <p:cTn id="54" dur="500"/>
                                        <p:tgtEl>
                                          <p:spTgt spid="5019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181"/>
                                        </p:tgtEl>
                                        <p:attrNameLst>
                                          <p:attrName>style.visibility</p:attrName>
                                        </p:attrNameLst>
                                      </p:cBhvr>
                                      <p:to>
                                        <p:strVal val="visible"/>
                                      </p:to>
                                    </p:set>
                                    <p:animEffect transition="in" filter="fade">
                                      <p:cBhvr>
                                        <p:cTn id="57" dur="500"/>
                                        <p:tgtEl>
                                          <p:spTgt spid="501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192"/>
                                        </p:tgtEl>
                                        <p:attrNameLst>
                                          <p:attrName>style.visibility</p:attrName>
                                        </p:attrNameLst>
                                      </p:cBhvr>
                                      <p:to>
                                        <p:strVal val="visible"/>
                                      </p:to>
                                    </p:set>
                                    <p:animEffect transition="in" filter="fade">
                                      <p:cBhvr>
                                        <p:cTn id="62" dur="500"/>
                                        <p:tgtEl>
                                          <p:spTgt spid="501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182"/>
                                        </p:tgtEl>
                                        <p:attrNameLst>
                                          <p:attrName>style.visibility</p:attrName>
                                        </p:attrNameLst>
                                      </p:cBhvr>
                                      <p:to>
                                        <p:strVal val="visible"/>
                                      </p:to>
                                    </p:set>
                                    <p:animEffect transition="in" filter="fade">
                                      <p:cBhvr>
                                        <p:cTn id="65"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79" grpId="0"/>
      <p:bldP spid="50180" grpId="0"/>
      <p:bldP spid="50181" grpId="0"/>
      <p:bldP spid="50182" grpId="0"/>
      <p:bldP spid="50184" grpId="0"/>
      <p:bldP spid="50185" grpId="0"/>
      <p:bldP spid="50186" grpId="0"/>
      <p:bldP spid="50187" grpId="0"/>
      <p:bldP spid="50190" grpId="0" animBg="1"/>
      <p:bldP spid="50191" grpId="0" animBg="1"/>
      <p:bldP spid="50192" grpId="0" animBg="1"/>
      <p:bldP spid="50194" grpId="0" animBg="1"/>
      <p:bldP spid="50195" grpId="0" animBg="1"/>
      <p:bldP spid="50196" grpId="0" animBg="1"/>
      <p:bldP spid="50197" grpId="0" animBg="1"/>
      <p:bldP spid="50198" grpId="0" animBg="1"/>
      <p:bldP spid="50199"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latin typeface="Arial" panose="020B0604020202020204" pitchFamily="34" charset="0"/>
                <a:cs typeface="Arial" panose="020B0604020202020204" pitchFamily="34" charset="0"/>
              </a:rPr>
              <a:t>TRIỆU CHỨNG LÂM SÀNG</a:t>
            </a:r>
          </a:p>
        </p:txBody>
      </p:sp>
      <p:pic>
        <p:nvPicPr>
          <p:cNvPr id="2050" name="Picture 2" descr="Kết quả hình ảnh cho angina pectoris n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960818"/>
            <a:ext cx="4375688" cy="58971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anose="020B0604020202020204" pitchFamily="34" charset="0"/>
                <a:cs typeface="Arial" panose="020B0604020202020204" pitchFamily="34" charset="0"/>
              </a:rPr>
              <a:t>TRIỆU CHỨNG LÂM SÀNG</a:t>
            </a:r>
            <a:endParaRPr lang="en-US"/>
          </a:p>
        </p:txBody>
      </p:sp>
      <p:sp>
        <p:nvSpPr>
          <p:cNvPr id="3" name="Content Placeholder 2"/>
          <p:cNvSpPr>
            <a:spLocks noGrp="1"/>
          </p:cNvSpPr>
          <p:nvPr>
            <p:ph idx="1"/>
          </p:nvPr>
        </p:nvSpPr>
        <p:spPr/>
        <p:txBody>
          <a:bodyPr>
            <a:normAutofit/>
          </a:bodyPr>
          <a:lstStyle/>
          <a:p>
            <a:r>
              <a:rPr lang="en-US">
                <a:solidFill>
                  <a:srgbClr val="FFC000"/>
                </a:solidFill>
              </a:rPr>
              <a:t>ĐTN </a:t>
            </a:r>
            <a:r>
              <a:rPr lang="en-US" err="1">
                <a:solidFill>
                  <a:srgbClr val="FFC000"/>
                </a:solidFill>
              </a:rPr>
              <a:t>điển</a:t>
            </a:r>
            <a:r>
              <a:rPr lang="en-US">
                <a:solidFill>
                  <a:srgbClr val="FFC000"/>
                </a:solidFill>
              </a:rPr>
              <a:t> </a:t>
            </a:r>
            <a:r>
              <a:rPr lang="en-US" err="1">
                <a:solidFill>
                  <a:srgbClr val="FFC000"/>
                </a:solidFill>
              </a:rPr>
              <a:t>hình</a:t>
            </a:r>
            <a:r>
              <a:rPr lang="en-US">
                <a:solidFill>
                  <a:srgbClr val="FFC000"/>
                </a:solidFill>
              </a:rPr>
              <a:t> (</a:t>
            </a:r>
            <a:r>
              <a:rPr lang="en-US" err="1">
                <a:solidFill>
                  <a:srgbClr val="FFC000"/>
                </a:solidFill>
              </a:rPr>
              <a:t>chắc</a:t>
            </a:r>
            <a:r>
              <a:rPr lang="en-US">
                <a:solidFill>
                  <a:srgbClr val="FFC000"/>
                </a:solidFill>
              </a:rPr>
              <a:t> </a:t>
            </a:r>
            <a:r>
              <a:rPr lang="en-US" err="1">
                <a:solidFill>
                  <a:srgbClr val="FFC000"/>
                </a:solidFill>
              </a:rPr>
              <a:t>chắn</a:t>
            </a:r>
            <a:r>
              <a:rPr lang="en-US">
                <a:solidFill>
                  <a:srgbClr val="FFC000"/>
                </a:solidFill>
              </a:rPr>
              <a:t>):</a:t>
            </a:r>
          </a:p>
          <a:p>
            <a:pPr marL="914400" lvl="1" indent="-514350">
              <a:buFont typeface="+mj-lt"/>
              <a:buAutoNum type="arabicPeriod"/>
            </a:pPr>
            <a:r>
              <a:rPr lang="en-US" sz="2600" err="1">
                <a:solidFill>
                  <a:schemeClr val="bg1"/>
                </a:solidFill>
              </a:rPr>
              <a:t>Đau</a:t>
            </a:r>
            <a:r>
              <a:rPr lang="en-US" sz="2600">
                <a:solidFill>
                  <a:schemeClr val="bg1"/>
                </a:solidFill>
              </a:rPr>
              <a:t> </a:t>
            </a:r>
            <a:r>
              <a:rPr lang="en-US" sz="2600" err="1">
                <a:solidFill>
                  <a:schemeClr val="bg1"/>
                </a:solidFill>
              </a:rPr>
              <a:t>sau</a:t>
            </a:r>
            <a:r>
              <a:rPr lang="en-US" sz="2600">
                <a:solidFill>
                  <a:schemeClr val="bg1"/>
                </a:solidFill>
              </a:rPr>
              <a:t> </a:t>
            </a:r>
            <a:r>
              <a:rPr lang="en-US" sz="2600" err="1">
                <a:solidFill>
                  <a:schemeClr val="bg1"/>
                </a:solidFill>
              </a:rPr>
              <a:t>xương</a:t>
            </a:r>
            <a:r>
              <a:rPr lang="en-US" sz="2600">
                <a:solidFill>
                  <a:schemeClr val="bg1"/>
                </a:solidFill>
              </a:rPr>
              <a:t> </a:t>
            </a:r>
            <a:r>
              <a:rPr lang="en-US" sz="2600" err="1">
                <a:solidFill>
                  <a:schemeClr val="bg1"/>
                </a:solidFill>
              </a:rPr>
              <a:t>ức</a:t>
            </a:r>
            <a:r>
              <a:rPr lang="en-US" sz="2600">
                <a:solidFill>
                  <a:schemeClr val="bg1"/>
                </a:solidFill>
              </a:rPr>
              <a:t> </a:t>
            </a:r>
            <a:r>
              <a:rPr lang="en-US" sz="2600" err="1">
                <a:solidFill>
                  <a:schemeClr val="bg1"/>
                </a:solidFill>
              </a:rPr>
              <a:t>với</a:t>
            </a:r>
            <a:r>
              <a:rPr lang="en-US" sz="2600">
                <a:solidFill>
                  <a:schemeClr val="bg1"/>
                </a:solidFill>
              </a:rPr>
              <a:t> </a:t>
            </a:r>
            <a:r>
              <a:rPr lang="en-US" sz="2600" err="1">
                <a:solidFill>
                  <a:schemeClr val="bg1"/>
                </a:solidFill>
              </a:rPr>
              <a:t>tính</a:t>
            </a:r>
            <a:r>
              <a:rPr lang="en-US" sz="2600">
                <a:solidFill>
                  <a:schemeClr val="bg1"/>
                </a:solidFill>
              </a:rPr>
              <a:t> </a:t>
            </a:r>
            <a:r>
              <a:rPr lang="en-US" sz="2600" err="1">
                <a:solidFill>
                  <a:schemeClr val="bg1"/>
                </a:solidFill>
              </a:rPr>
              <a:t>chất</a:t>
            </a:r>
            <a:r>
              <a:rPr lang="en-US" sz="2600">
                <a:solidFill>
                  <a:schemeClr val="bg1"/>
                </a:solidFill>
              </a:rPr>
              <a:t> + </a:t>
            </a:r>
            <a:r>
              <a:rPr lang="en-US" sz="2600" err="1">
                <a:solidFill>
                  <a:schemeClr val="bg1"/>
                </a:solidFill>
              </a:rPr>
              <a:t>thời</a:t>
            </a:r>
            <a:r>
              <a:rPr lang="en-US" sz="2600">
                <a:solidFill>
                  <a:schemeClr val="bg1"/>
                </a:solidFill>
              </a:rPr>
              <a:t> </a:t>
            </a:r>
            <a:r>
              <a:rPr lang="en-US" sz="2600" err="1">
                <a:solidFill>
                  <a:schemeClr val="bg1"/>
                </a:solidFill>
              </a:rPr>
              <a:t>gian</a:t>
            </a:r>
            <a:r>
              <a:rPr lang="en-US" sz="2600">
                <a:solidFill>
                  <a:schemeClr val="bg1"/>
                </a:solidFill>
              </a:rPr>
              <a:t> </a:t>
            </a:r>
            <a:r>
              <a:rPr lang="en-US" sz="2600" err="1">
                <a:solidFill>
                  <a:schemeClr val="bg1"/>
                </a:solidFill>
              </a:rPr>
              <a:t>điển</a:t>
            </a:r>
            <a:r>
              <a:rPr lang="en-US" sz="2600">
                <a:solidFill>
                  <a:schemeClr val="bg1"/>
                </a:solidFill>
              </a:rPr>
              <a:t> </a:t>
            </a:r>
            <a:r>
              <a:rPr lang="en-US" sz="2600" err="1">
                <a:solidFill>
                  <a:schemeClr val="bg1"/>
                </a:solidFill>
              </a:rPr>
              <a:t>hình</a:t>
            </a:r>
            <a:endParaRPr lang="en-US" sz="2600">
              <a:solidFill>
                <a:schemeClr val="bg1"/>
              </a:solidFill>
            </a:endParaRPr>
          </a:p>
          <a:p>
            <a:pPr marL="914400" lvl="1" indent="-514350">
              <a:buFont typeface="+mj-lt"/>
              <a:buAutoNum type="arabicPeriod"/>
            </a:pPr>
            <a:r>
              <a:rPr lang="en-US" sz="2600" err="1">
                <a:solidFill>
                  <a:schemeClr val="bg1"/>
                </a:solidFill>
              </a:rPr>
              <a:t>Xảy</a:t>
            </a:r>
            <a:r>
              <a:rPr lang="en-US" sz="2600">
                <a:solidFill>
                  <a:schemeClr val="bg1"/>
                </a:solidFill>
              </a:rPr>
              <a:t> </a:t>
            </a:r>
            <a:r>
              <a:rPr lang="en-US" sz="2600" err="1">
                <a:solidFill>
                  <a:schemeClr val="bg1"/>
                </a:solidFill>
              </a:rPr>
              <a:t>ra</a:t>
            </a:r>
            <a:r>
              <a:rPr lang="en-US" sz="2600">
                <a:solidFill>
                  <a:schemeClr val="bg1"/>
                </a:solidFill>
              </a:rPr>
              <a:t> </a:t>
            </a:r>
            <a:r>
              <a:rPr lang="en-US" sz="2600" err="1">
                <a:solidFill>
                  <a:schemeClr val="bg1"/>
                </a:solidFill>
              </a:rPr>
              <a:t>khi</a:t>
            </a:r>
            <a:r>
              <a:rPr lang="en-US" sz="2600">
                <a:solidFill>
                  <a:schemeClr val="bg1"/>
                </a:solidFill>
              </a:rPr>
              <a:t> </a:t>
            </a:r>
            <a:r>
              <a:rPr lang="en-US" sz="2600" err="1">
                <a:solidFill>
                  <a:schemeClr val="bg1"/>
                </a:solidFill>
              </a:rPr>
              <a:t>gắng</a:t>
            </a:r>
            <a:r>
              <a:rPr lang="en-US" sz="2600">
                <a:solidFill>
                  <a:schemeClr val="bg1"/>
                </a:solidFill>
              </a:rPr>
              <a:t> </a:t>
            </a:r>
            <a:r>
              <a:rPr lang="en-US" sz="2600" err="1">
                <a:solidFill>
                  <a:schemeClr val="bg1"/>
                </a:solidFill>
              </a:rPr>
              <a:t>sức</a:t>
            </a:r>
            <a:r>
              <a:rPr lang="en-US" sz="2600">
                <a:solidFill>
                  <a:schemeClr val="bg1"/>
                </a:solidFill>
              </a:rPr>
              <a:t> </a:t>
            </a:r>
            <a:r>
              <a:rPr lang="en-US" sz="2600" err="1">
                <a:solidFill>
                  <a:schemeClr val="bg1"/>
                </a:solidFill>
              </a:rPr>
              <a:t>hoặc</a:t>
            </a:r>
            <a:r>
              <a:rPr lang="en-US" sz="2600">
                <a:solidFill>
                  <a:schemeClr val="bg1"/>
                </a:solidFill>
              </a:rPr>
              <a:t> stress</a:t>
            </a:r>
          </a:p>
          <a:p>
            <a:pPr marL="914400" lvl="1" indent="-514350">
              <a:buFont typeface="+mj-lt"/>
              <a:buAutoNum type="arabicPeriod"/>
            </a:pPr>
            <a:r>
              <a:rPr lang="en-US" sz="2600" err="1">
                <a:solidFill>
                  <a:schemeClr val="bg1"/>
                </a:solidFill>
              </a:rPr>
              <a:t>Giảm</a:t>
            </a:r>
            <a:r>
              <a:rPr lang="en-US" sz="2600">
                <a:solidFill>
                  <a:schemeClr val="bg1"/>
                </a:solidFill>
              </a:rPr>
              <a:t> </a:t>
            </a:r>
            <a:r>
              <a:rPr lang="en-US" sz="2600" err="1">
                <a:solidFill>
                  <a:schemeClr val="bg1"/>
                </a:solidFill>
              </a:rPr>
              <a:t>khi</a:t>
            </a:r>
            <a:r>
              <a:rPr lang="en-US" sz="2600">
                <a:solidFill>
                  <a:schemeClr val="bg1"/>
                </a:solidFill>
              </a:rPr>
              <a:t> </a:t>
            </a:r>
            <a:r>
              <a:rPr lang="en-US" sz="2600" err="1">
                <a:solidFill>
                  <a:schemeClr val="bg1"/>
                </a:solidFill>
              </a:rPr>
              <a:t>nghỉ</a:t>
            </a:r>
            <a:r>
              <a:rPr lang="en-US" sz="2600">
                <a:solidFill>
                  <a:schemeClr val="bg1"/>
                </a:solidFill>
              </a:rPr>
              <a:t> </a:t>
            </a:r>
            <a:r>
              <a:rPr lang="en-US" sz="2600" err="1">
                <a:solidFill>
                  <a:schemeClr val="bg1"/>
                </a:solidFill>
              </a:rPr>
              <a:t>hoặc</a:t>
            </a:r>
            <a:r>
              <a:rPr lang="en-US" sz="2600">
                <a:solidFill>
                  <a:schemeClr val="bg1"/>
                </a:solidFill>
              </a:rPr>
              <a:t> </a:t>
            </a:r>
            <a:r>
              <a:rPr lang="en-US" sz="2600" err="1">
                <a:solidFill>
                  <a:schemeClr val="bg1"/>
                </a:solidFill>
              </a:rPr>
              <a:t>sử</a:t>
            </a:r>
            <a:r>
              <a:rPr lang="en-US" sz="2600">
                <a:solidFill>
                  <a:schemeClr val="bg1"/>
                </a:solidFill>
              </a:rPr>
              <a:t> </a:t>
            </a:r>
            <a:r>
              <a:rPr lang="en-US" sz="2600" err="1">
                <a:solidFill>
                  <a:schemeClr val="bg1"/>
                </a:solidFill>
              </a:rPr>
              <a:t>dụng</a:t>
            </a:r>
            <a:r>
              <a:rPr lang="en-US" sz="2600">
                <a:solidFill>
                  <a:schemeClr val="bg1"/>
                </a:solidFill>
              </a:rPr>
              <a:t> Nitroglycerin</a:t>
            </a:r>
          </a:p>
          <a:p>
            <a:r>
              <a:rPr lang="en-US">
                <a:solidFill>
                  <a:srgbClr val="FFC000"/>
                </a:solidFill>
              </a:rPr>
              <a:t>ĐTN </a:t>
            </a:r>
            <a:r>
              <a:rPr lang="en-US" err="1">
                <a:solidFill>
                  <a:srgbClr val="FFC000"/>
                </a:solidFill>
              </a:rPr>
              <a:t>không</a:t>
            </a:r>
            <a:r>
              <a:rPr lang="en-US">
                <a:solidFill>
                  <a:srgbClr val="FFC000"/>
                </a:solidFill>
              </a:rPr>
              <a:t> </a:t>
            </a:r>
            <a:r>
              <a:rPr lang="en-US" err="1">
                <a:solidFill>
                  <a:srgbClr val="FFC000"/>
                </a:solidFill>
              </a:rPr>
              <a:t>điển</a:t>
            </a:r>
            <a:r>
              <a:rPr lang="en-US">
                <a:solidFill>
                  <a:srgbClr val="FFC000"/>
                </a:solidFill>
              </a:rPr>
              <a:t> </a:t>
            </a:r>
            <a:r>
              <a:rPr lang="en-US" err="1">
                <a:solidFill>
                  <a:srgbClr val="FFC000"/>
                </a:solidFill>
              </a:rPr>
              <a:t>hình</a:t>
            </a:r>
            <a:r>
              <a:rPr lang="en-US">
                <a:solidFill>
                  <a:srgbClr val="FFC000"/>
                </a:solidFill>
              </a:rPr>
              <a:t> (</a:t>
            </a:r>
            <a:r>
              <a:rPr lang="en-US" err="1">
                <a:solidFill>
                  <a:srgbClr val="FFC000"/>
                </a:solidFill>
              </a:rPr>
              <a:t>có</a:t>
            </a:r>
            <a:r>
              <a:rPr lang="en-US">
                <a:solidFill>
                  <a:srgbClr val="FFC000"/>
                </a:solidFill>
              </a:rPr>
              <a:t> </a:t>
            </a:r>
            <a:r>
              <a:rPr lang="en-US" err="1">
                <a:solidFill>
                  <a:srgbClr val="FFC000"/>
                </a:solidFill>
              </a:rPr>
              <a:t>thể</a:t>
            </a:r>
            <a:r>
              <a:rPr lang="en-US">
                <a:solidFill>
                  <a:srgbClr val="FFC000"/>
                </a:solidFill>
              </a:rPr>
              <a:t>): </a:t>
            </a:r>
            <a:r>
              <a:rPr lang="en-US" err="1">
                <a:solidFill>
                  <a:schemeClr val="bg1"/>
                </a:solidFill>
              </a:rPr>
              <a:t>có</a:t>
            </a:r>
            <a:r>
              <a:rPr lang="en-US">
                <a:solidFill>
                  <a:schemeClr val="bg1"/>
                </a:solidFill>
              </a:rPr>
              <a:t> 2 </a:t>
            </a:r>
            <a:r>
              <a:rPr lang="en-US" err="1">
                <a:solidFill>
                  <a:schemeClr val="bg1"/>
                </a:solidFill>
              </a:rPr>
              <a:t>trong</a:t>
            </a:r>
            <a:r>
              <a:rPr lang="en-US">
                <a:solidFill>
                  <a:schemeClr val="bg1"/>
                </a:solidFill>
              </a:rPr>
              <a:t> 3 </a:t>
            </a:r>
            <a:r>
              <a:rPr lang="en-US" err="1">
                <a:solidFill>
                  <a:schemeClr val="bg1"/>
                </a:solidFill>
              </a:rPr>
              <a:t>tiêu</a:t>
            </a:r>
            <a:r>
              <a:rPr lang="en-US">
                <a:solidFill>
                  <a:schemeClr val="bg1"/>
                </a:solidFill>
              </a:rPr>
              <a:t> </a:t>
            </a:r>
            <a:r>
              <a:rPr lang="en-US" err="1">
                <a:solidFill>
                  <a:schemeClr val="bg1"/>
                </a:solidFill>
              </a:rPr>
              <a:t>chuẩn</a:t>
            </a:r>
            <a:endParaRPr lang="en-US">
              <a:solidFill>
                <a:schemeClr val="bg1"/>
              </a:solidFill>
            </a:endParaRPr>
          </a:p>
          <a:p>
            <a:r>
              <a:rPr lang="en-US" err="1">
                <a:solidFill>
                  <a:srgbClr val="FFC000"/>
                </a:solidFill>
              </a:rPr>
              <a:t>Đau</a:t>
            </a:r>
            <a:r>
              <a:rPr lang="en-US">
                <a:solidFill>
                  <a:srgbClr val="FFC000"/>
                </a:solidFill>
              </a:rPr>
              <a:t> </a:t>
            </a:r>
            <a:r>
              <a:rPr lang="en-US" err="1">
                <a:solidFill>
                  <a:srgbClr val="FFC000"/>
                </a:solidFill>
              </a:rPr>
              <a:t>ngực</a:t>
            </a:r>
            <a:r>
              <a:rPr lang="en-US">
                <a:solidFill>
                  <a:srgbClr val="FFC000"/>
                </a:solidFill>
              </a:rPr>
              <a:t> </a:t>
            </a:r>
            <a:r>
              <a:rPr lang="en-US" err="1">
                <a:solidFill>
                  <a:srgbClr val="FFC000"/>
                </a:solidFill>
              </a:rPr>
              <a:t>không</a:t>
            </a:r>
            <a:r>
              <a:rPr lang="en-US">
                <a:solidFill>
                  <a:srgbClr val="FFC000"/>
                </a:solidFill>
              </a:rPr>
              <a:t> do </a:t>
            </a:r>
            <a:r>
              <a:rPr lang="en-US" err="1">
                <a:solidFill>
                  <a:srgbClr val="FFC000"/>
                </a:solidFill>
              </a:rPr>
              <a:t>tim</a:t>
            </a:r>
            <a:r>
              <a:rPr lang="en-US">
                <a:solidFill>
                  <a:srgbClr val="FFC000"/>
                </a:solidFill>
              </a:rPr>
              <a:t>: </a:t>
            </a:r>
            <a:r>
              <a:rPr lang="en-US" err="1">
                <a:solidFill>
                  <a:schemeClr val="bg1"/>
                </a:solidFill>
              </a:rPr>
              <a:t>chỉ</a:t>
            </a:r>
            <a:r>
              <a:rPr lang="en-US">
                <a:solidFill>
                  <a:schemeClr val="bg1"/>
                </a:solidFill>
              </a:rPr>
              <a:t> </a:t>
            </a:r>
            <a:r>
              <a:rPr lang="en-US" err="1">
                <a:solidFill>
                  <a:schemeClr val="bg1"/>
                </a:solidFill>
              </a:rPr>
              <a:t>có</a:t>
            </a:r>
            <a:r>
              <a:rPr lang="en-US">
                <a:solidFill>
                  <a:schemeClr val="bg1"/>
                </a:solidFill>
              </a:rPr>
              <a:t> 1 </a:t>
            </a:r>
            <a:r>
              <a:rPr lang="en-US" err="1">
                <a:solidFill>
                  <a:schemeClr val="bg1"/>
                </a:solidFill>
              </a:rPr>
              <a:t>hoặc</a:t>
            </a:r>
            <a:r>
              <a:rPr lang="en-US">
                <a:solidFill>
                  <a:schemeClr val="bg1"/>
                </a:solidFill>
              </a:rPr>
              <a:t> </a:t>
            </a:r>
            <a:r>
              <a:rPr lang="en-US" err="1">
                <a:solidFill>
                  <a:schemeClr val="bg1"/>
                </a:solidFill>
              </a:rPr>
              <a:t>không</a:t>
            </a:r>
            <a:r>
              <a:rPr lang="en-US">
                <a:solidFill>
                  <a:schemeClr val="bg1"/>
                </a:solidFill>
              </a:rPr>
              <a:t> </a:t>
            </a:r>
            <a:r>
              <a:rPr lang="en-US" err="1">
                <a:solidFill>
                  <a:schemeClr val="bg1"/>
                </a:solidFill>
              </a:rPr>
              <a:t>tiêu</a:t>
            </a:r>
            <a:r>
              <a:rPr lang="en-US">
                <a:solidFill>
                  <a:schemeClr val="bg1"/>
                </a:solidFill>
              </a:rPr>
              <a:t> </a:t>
            </a:r>
            <a:r>
              <a:rPr lang="en-US" err="1">
                <a:solidFill>
                  <a:schemeClr val="bg1"/>
                </a:solidFill>
              </a:rPr>
              <a:t>chuẩn</a:t>
            </a:r>
            <a:r>
              <a:rPr lang="en-US">
                <a:solidFill>
                  <a:schemeClr val="bg1"/>
                </a:solidFill>
              </a:rPr>
              <a:t> </a:t>
            </a:r>
            <a:r>
              <a:rPr lang="en-US" err="1">
                <a:solidFill>
                  <a:schemeClr val="bg1"/>
                </a:solidFill>
              </a:rPr>
              <a:t>nào</a:t>
            </a:r>
            <a:endParaRPr lang="en-US">
              <a:solidFill>
                <a:schemeClr val="bg1"/>
              </a:solidFill>
            </a:endParaRPr>
          </a:p>
          <a:p>
            <a:endParaRPr lang="en-US">
              <a:solidFill>
                <a:schemeClr val="bg1"/>
              </a:solidFill>
            </a:endParaRPr>
          </a:p>
          <a:p>
            <a:endParaRPr lang="en-US">
              <a:solidFill>
                <a:schemeClr val="bg1"/>
              </a:solidFill>
            </a:endParaRPr>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THUẬT NGỮ</a:t>
            </a:r>
          </a:p>
        </p:txBody>
      </p:sp>
      <p:pic>
        <p:nvPicPr>
          <p:cNvPr id="5124" name="Picture 4" descr="Kết quả hình ảnh cho MÀY LÀM TAO BỐI RỐ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648200" cy="2573111"/>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6248400" y="1347355"/>
            <a:ext cx="2895600" cy="129540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Suy</a:t>
            </a:r>
            <a:r>
              <a:rPr lang="en-US"/>
              <a:t> </a:t>
            </a:r>
            <a:r>
              <a:rPr lang="en-US" err="1"/>
              <a:t>động</a:t>
            </a:r>
            <a:r>
              <a:rPr lang="en-US"/>
              <a:t> </a:t>
            </a:r>
            <a:r>
              <a:rPr lang="en-US" err="1"/>
              <a:t>mạch</a:t>
            </a:r>
            <a:r>
              <a:rPr lang="en-US"/>
              <a:t> </a:t>
            </a:r>
            <a:r>
              <a:rPr lang="en-US" err="1"/>
              <a:t>vành</a:t>
            </a:r>
            <a:r>
              <a:rPr lang="en-US"/>
              <a:t> </a:t>
            </a:r>
            <a:r>
              <a:rPr lang="en-US" err="1"/>
              <a:t>mạn</a:t>
            </a:r>
            <a:endParaRPr lang="en-US"/>
          </a:p>
        </p:txBody>
      </p:sp>
      <p:sp>
        <p:nvSpPr>
          <p:cNvPr id="5" name="Explosion 1 4"/>
          <p:cNvSpPr/>
          <p:nvPr/>
        </p:nvSpPr>
        <p:spPr>
          <a:xfrm>
            <a:off x="152400" y="1167245"/>
            <a:ext cx="3200400" cy="1728355"/>
          </a:xfrm>
          <a:prstGeom prst="irregularSeal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Bệnh</a:t>
            </a:r>
            <a:r>
              <a:rPr lang="en-US"/>
              <a:t> </a:t>
            </a:r>
            <a:r>
              <a:rPr lang="en-US" err="1"/>
              <a:t>tim</a:t>
            </a:r>
            <a:r>
              <a:rPr lang="en-US"/>
              <a:t> </a:t>
            </a:r>
            <a:r>
              <a:rPr lang="en-US" err="1"/>
              <a:t>thiếu</a:t>
            </a:r>
            <a:r>
              <a:rPr lang="en-US"/>
              <a:t> </a:t>
            </a:r>
            <a:r>
              <a:rPr lang="en-US" err="1"/>
              <a:t>máu</a:t>
            </a:r>
            <a:r>
              <a:rPr lang="en-US"/>
              <a:t> </a:t>
            </a:r>
            <a:r>
              <a:rPr lang="en-US" err="1"/>
              <a:t>cục</a:t>
            </a:r>
            <a:r>
              <a:rPr lang="en-US"/>
              <a:t> </a:t>
            </a:r>
            <a:r>
              <a:rPr lang="en-US" err="1"/>
              <a:t>bộ</a:t>
            </a:r>
            <a:r>
              <a:rPr lang="en-US"/>
              <a:t> </a:t>
            </a:r>
          </a:p>
        </p:txBody>
      </p:sp>
      <p:sp>
        <p:nvSpPr>
          <p:cNvPr id="6" name="6-Point Star 5"/>
          <p:cNvSpPr/>
          <p:nvPr/>
        </p:nvSpPr>
        <p:spPr>
          <a:xfrm>
            <a:off x="3848100" y="1220932"/>
            <a:ext cx="1905000" cy="1548245"/>
          </a:xfrm>
          <a:prstGeom prst="star6">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Thiếu</a:t>
            </a:r>
            <a:r>
              <a:rPr lang="en-US"/>
              <a:t> </a:t>
            </a:r>
            <a:r>
              <a:rPr lang="en-US" err="1"/>
              <a:t>máu</a:t>
            </a:r>
            <a:r>
              <a:rPr lang="en-US"/>
              <a:t> </a:t>
            </a:r>
            <a:r>
              <a:rPr lang="en-US" err="1"/>
              <a:t>cơ</a:t>
            </a:r>
            <a:r>
              <a:rPr lang="en-US"/>
              <a:t> </a:t>
            </a:r>
            <a:r>
              <a:rPr lang="en-US" err="1"/>
              <a:t>tim</a:t>
            </a:r>
            <a:endParaRPr lang="en-US"/>
          </a:p>
        </p:txBody>
      </p:sp>
      <p:sp>
        <p:nvSpPr>
          <p:cNvPr id="7" name="Explosion 2 6"/>
          <p:cNvSpPr/>
          <p:nvPr/>
        </p:nvSpPr>
        <p:spPr>
          <a:xfrm>
            <a:off x="152400" y="4724400"/>
            <a:ext cx="2057400" cy="1981200"/>
          </a:xfrm>
          <a:prstGeom prst="irregularSeal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Thiểu</a:t>
            </a:r>
            <a:r>
              <a:rPr lang="en-US"/>
              <a:t> </a:t>
            </a:r>
            <a:r>
              <a:rPr lang="en-US" err="1"/>
              <a:t>năng</a:t>
            </a:r>
            <a:r>
              <a:rPr lang="en-US"/>
              <a:t> </a:t>
            </a:r>
            <a:r>
              <a:rPr lang="en-US" err="1"/>
              <a:t>vành</a:t>
            </a:r>
            <a:endParaRPr lang="en-US"/>
          </a:p>
        </p:txBody>
      </p:sp>
      <p:sp>
        <p:nvSpPr>
          <p:cNvPr id="8" name="Wave 7"/>
          <p:cNvSpPr/>
          <p:nvPr/>
        </p:nvSpPr>
        <p:spPr>
          <a:xfrm>
            <a:off x="2895600" y="5562600"/>
            <a:ext cx="3124200" cy="990600"/>
          </a:xfrm>
          <a:prstGeom prst="wav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ĐTN </a:t>
            </a:r>
            <a:r>
              <a:rPr lang="en-US" err="1"/>
              <a:t>ổn</a:t>
            </a:r>
            <a:r>
              <a:rPr lang="en-US"/>
              <a:t> </a:t>
            </a:r>
            <a:r>
              <a:rPr lang="en-US" err="1"/>
              <a:t>định</a:t>
            </a:r>
            <a:r>
              <a:rPr lang="en-US"/>
              <a:t> </a:t>
            </a:r>
          </a:p>
        </p:txBody>
      </p:sp>
      <p:sp>
        <p:nvSpPr>
          <p:cNvPr id="9" name="Teardrop 8"/>
          <p:cNvSpPr/>
          <p:nvPr/>
        </p:nvSpPr>
        <p:spPr>
          <a:xfrm>
            <a:off x="6553200" y="5638800"/>
            <a:ext cx="2514600" cy="10668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Bệnh</a:t>
            </a:r>
            <a:r>
              <a:rPr lang="en-US"/>
              <a:t> </a:t>
            </a:r>
            <a:r>
              <a:rPr lang="en-US" err="1"/>
              <a:t>động</a:t>
            </a:r>
            <a:r>
              <a:rPr lang="en-US"/>
              <a:t> </a:t>
            </a:r>
            <a:r>
              <a:rPr lang="en-US" err="1"/>
              <a:t>mạch</a:t>
            </a:r>
            <a:r>
              <a:rPr lang="en-US"/>
              <a:t> </a:t>
            </a:r>
            <a:r>
              <a:rPr lang="en-US" err="1"/>
              <a:t>vành</a:t>
            </a:r>
            <a:r>
              <a:rPr lang="en-US"/>
              <a:t> ổn định</a:t>
            </a:r>
          </a:p>
        </p:txBody>
      </p:sp>
      <p:sp>
        <p:nvSpPr>
          <p:cNvPr id="10" name="Flowchart: Delay 9"/>
          <p:cNvSpPr/>
          <p:nvPr/>
        </p:nvSpPr>
        <p:spPr>
          <a:xfrm>
            <a:off x="457200" y="3352800"/>
            <a:ext cx="1752600" cy="1066800"/>
          </a:xfrm>
          <a:prstGeom prst="flowChartDelay">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Bệnh</a:t>
            </a:r>
            <a:r>
              <a:rPr lang="en-US"/>
              <a:t> </a:t>
            </a:r>
            <a:r>
              <a:rPr lang="en-US" err="1"/>
              <a:t>cơ</a:t>
            </a:r>
            <a:r>
              <a:rPr lang="en-US"/>
              <a:t> </a:t>
            </a:r>
            <a:r>
              <a:rPr lang="en-US" err="1"/>
              <a:t>tim</a:t>
            </a:r>
            <a:r>
              <a:rPr lang="en-US"/>
              <a:t> </a:t>
            </a:r>
            <a:r>
              <a:rPr lang="en-US" err="1"/>
              <a:t>thiếu</a:t>
            </a:r>
            <a:r>
              <a:rPr lang="en-US"/>
              <a:t> </a:t>
            </a:r>
            <a:r>
              <a:rPr lang="en-US" err="1"/>
              <a:t>máu</a:t>
            </a:r>
            <a:r>
              <a:rPr lang="en-US"/>
              <a:t> </a:t>
            </a:r>
            <a:r>
              <a:rPr lang="en-US" err="1"/>
              <a:t>cục</a:t>
            </a:r>
            <a:r>
              <a:rPr lang="en-US"/>
              <a:t> </a:t>
            </a:r>
            <a:r>
              <a:rPr lang="en-US" err="1"/>
              <a:t>bộ</a:t>
            </a:r>
            <a:endParaRPr lang="en-US"/>
          </a:p>
        </p:txBody>
      </p:sp>
      <p:sp>
        <p:nvSpPr>
          <p:cNvPr id="11" name="Trapezoid 10"/>
          <p:cNvSpPr/>
          <p:nvPr/>
        </p:nvSpPr>
        <p:spPr>
          <a:xfrm>
            <a:off x="7391400" y="3276600"/>
            <a:ext cx="1295400" cy="1447800"/>
          </a:xfrm>
          <a:prstGeom prst="trapezoid">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Bệnh</a:t>
            </a:r>
            <a:r>
              <a:rPr lang="en-US"/>
              <a:t> </a:t>
            </a:r>
            <a:r>
              <a:rPr lang="en-US" err="1"/>
              <a:t>mạch</a:t>
            </a:r>
            <a:r>
              <a:rPr lang="en-US"/>
              <a:t> </a:t>
            </a:r>
            <a:r>
              <a:rPr lang="en-US" err="1"/>
              <a:t>vành</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circle(in)">
                                      <p:cBhvr>
                                        <p:cTn id="7" dur="1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anose="020B0604020202020204" pitchFamily="34" charset="0"/>
                <a:cs typeface="Arial" panose="020B0604020202020204" pitchFamily="34" charset="0"/>
              </a:rPr>
              <a:t>ĐIỆN SINH LÝ HỌC</a:t>
            </a:r>
          </a:p>
        </p:txBody>
      </p:sp>
      <p:sp>
        <p:nvSpPr>
          <p:cNvPr id="5" name="Content Placeholder 4"/>
          <p:cNvSpPr>
            <a:spLocks noGrp="1"/>
          </p:cNvSpPr>
          <p:nvPr>
            <p:ph idx="1"/>
          </p:nvPr>
        </p:nvSpPr>
        <p:spPr>
          <a:xfrm>
            <a:off x="457200" y="5257800"/>
            <a:ext cx="8229600" cy="2362200"/>
          </a:xfrm>
        </p:spPr>
        <p:txBody>
          <a:bodyPr/>
          <a:lstStyle/>
          <a:p>
            <a:r>
              <a:rPr lang="en-US" err="1">
                <a:solidFill>
                  <a:schemeClr val="bg1"/>
                </a:solidFill>
              </a:rPr>
              <a:t>Khử</a:t>
            </a:r>
            <a:r>
              <a:rPr lang="en-US">
                <a:solidFill>
                  <a:schemeClr val="bg1"/>
                </a:solidFill>
              </a:rPr>
              <a:t> </a:t>
            </a:r>
            <a:r>
              <a:rPr lang="en-US" err="1">
                <a:solidFill>
                  <a:schemeClr val="bg1"/>
                </a:solidFill>
              </a:rPr>
              <a:t>cực</a:t>
            </a:r>
            <a:r>
              <a:rPr lang="en-US">
                <a:solidFill>
                  <a:schemeClr val="bg1"/>
                </a:solidFill>
              </a:rPr>
              <a:t> </a:t>
            </a:r>
            <a:r>
              <a:rPr lang="en-US" err="1">
                <a:solidFill>
                  <a:schemeClr val="bg1"/>
                </a:solidFill>
              </a:rPr>
              <a:t>thất</a:t>
            </a:r>
            <a:r>
              <a:rPr lang="en-US">
                <a:solidFill>
                  <a:schemeClr val="bg1"/>
                </a:solidFill>
              </a:rPr>
              <a:t> </a:t>
            </a:r>
            <a:r>
              <a:rPr lang="en-US">
                <a:solidFill>
                  <a:schemeClr val="bg1"/>
                </a:solidFill>
                <a:sym typeface="Wingdings" panose="05000000000000000000" pitchFamily="2" charset="2"/>
              </a:rPr>
              <a:t> QRS (ion Na</a:t>
            </a:r>
            <a:r>
              <a:rPr lang="en-US" baseline="30000">
                <a:solidFill>
                  <a:schemeClr val="bg1"/>
                </a:solidFill>
                <a:sym typeface="Wingdings" panose="05000000000000000000" pitchFamily="2" charset="2"/>
              </a:rPr>
              <a:t>+</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và</a:t>
            </a:r>
            <a:r>
              <a:rPr lang="en-US">
                <a:solidFill>
                  <a:schemeClr val="bg1"/>
                </a:solidFill>
                <a:sym typeface="Wingdings" panose="05000000000000000000" pitchFamily="2" charset="2"/>
              </a:rPr>
              <a:t> Ca</a:t>
            </a:r>
            <a:r>
              <a:rPr lang="en-US" baseline="30000">
                <a:solidFill>
                  <a:schemeClr val="bg1"/>
                </a:solidFill>
                <a:sym typeface="Wingdings" panose="05000000000000000000" pitchFamily="2" charset="2"/>
              </a:rPr>
              <a:t>2+</a:t>
            </a:r>
            <a:r>
              <a:rPr lang="en-US">
                <a:solidFill>
                  <a:schemeClr val="bg1"/>
                </a:solidFill>
                <a:sym typeface="Wingdings" panose="05000000000000000000" pitchFamily="2" charset="2"/>
              </a:rPr>
              <a:t>)</a:t>
            </a:r>
          </a:p>
          <a:p>
            <a:r>
              <a:rPr lang="en-US" err="1">
                <a:solidFill>
                  <a:schemeClr val="bg1"/>
                </a:solidFill>
                <a:sym typeface="Wingdings" panose="05000000000000000000" pitchFamily="2" charset="2"/>
              </a:rPr>
              <a:t>Tái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cực</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thất</a:t>
            </a:r>
            <a:r>
              <a:rPr lang="en-US">
                <a:solidFill>
                  <a:schemeClr val="bg1"/>
                </a:solidFill>
                <a:sym typeface="Wingdings" panose="05000000000000000000" pitchFamily="2" charset="2"/>
              </a:rPr>
              <a:t> = </a:t>
            </a:r>
            <a:r>
              <a:rPr lang="en-US" err="1">
                <a:solidFill>
                  <a:schemeClr val="bg1"/>
                </a:solidFill>
                <a:sym typeface="Wingdings" panose="05000000000000000000" pitchFamily="2" charset="2"/>
              </a:rPr>
              <a:t>Hồi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cực</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thất</a:t>
            </a:r>
            <a:r>
              <a:rPr lang="en-US">
                <a:solidFill>
                  <a:schemeClr val="bg1"/>
                </a:solidFill>
                <a:sym typeface="Wingdings" panose="05000000000000000000" pitchFamily="2" charset="2"/>
              </a:rPr>
              <a:t>  ST </a:t>
            </a:r>
            <a:r>
              <a:rPr lang="en-US" err="1">
                <a:solidFill>
                  <a:schemeClr val="bg1"/>
                </a:solidFill>
                <a:sym typeface="Wingdings" panose="05000000000000000000" pitchFamily="2" charset="2"/>
              </a:rPr>
              <a:t>và</a:t>
            </a:r>
            <a:r>
              <a:rPr lang="en-US">
                <a:solidFill>
                  <a:schemeClr val="bg1"/>
                </a:solidFill>
                <a:sym typeface="Wingdings" panose="05000000000000000000" pitchFamily="2" charset="2"/>
              </a:rPr>
              <a:t> T (ion K</a:t>
            </a:r>
            <a:r>
              <a:rPr lang="en-US" baseline="30000">
                <a:solidFill>
                  <a:schemeClr val="bg1"/>
                </a:solidFill>
                <a:sym typeface="Wingdings" panose="05000000000000000000" pitchFamily="2" charset="2"/>
              </a:rPr>
              <a:t>+</a:t>
            </a:r>
            <a:r>
              <a:rPr lang="en-US">
                <a:solidFill>
                  <a:schemeClr val="bg1"/>
                </a:solidFill>
                <a:sym typeface="Wingdings" panose="05000000000000000000" pitchFamily="2" charset="2"/>
              </a:rPr>
              <a:t>)</a:t>
            </a:r>
            <a:endParaRPr lang="en-US">
              <a:solidFill>
                <a:schemeClr val="bg1"/>
              </a:solidFill>
            </a:endParaRPr>
          </a:p>
        </p:txBody>
      </p:sp>
      <p:pic>
        <p:nvPicPr>
          <p:cNvPr id="1026" name="Picture 2" descr="Káº¿t quáº£ hÃ¬nh áº£nh cho ECG and cardiac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523999"/>
            <a:ext cx="5791199" cy="3525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anose="020B0604020202020204" pitchFamily="34" charset="0"/>
                <a:cs typeface="Arial" panose="020B0604020202020204" pitchFamily="34" charset="0"/>
              </a:rPr>
              <a:t>ĐIỆN SINH LÝ HỌC</a:t>
            </a:r>
            <a:endParaRPr lang="en-US"/>
          </a:p>
        </p:txBody>
      </p:sp>
      <p:sp>
        <p:nvSpPr>
          <p:cNvPr id="3" name="Content Placeholder 2"/>
          <p:cNvSpPr>
            <a:spLocks noGrp="1"/>
          </p:cNvSpPr>
          <p:nvPr>
            <p:ph idx="1"/>
          </p:nvPr>
        </p:nvSpPr>
        <p:spPr>
          <a:xfrm>
            <a:off x="457200" y="1600200"/>
            <a:ext cx="8229600" cy="5257800"/>
          </a:xfrm>
        </p:spPr>
        <p:txBody>
          <a:bodyPr>
            <a:normAutofit/>
          </a:bodyPr>
          <a:lstStyle/>
          <a:p>
            <a:r>
              <a:rPr lang="en-US" err="1">
                <a:solidFill>
                  <a:schemeClr val="bg1"/>
                </a:solidFill>
              </a:rPr>
              <a:t>Khi</a:t>
            </a:r>
            <a:r>
              <a:rPr lang="en-US">
                <a:solidFill>
                  <a:schemeClr val="bg1"/>
                </a:solidFill>
              </a:rPr>
              <a:t> </a:t>
            </a:r>
            <a:r>
              <a:rPr lang="en-US" err="1">
                <a:solidFill>
                  <a:schemeClr val="bg1"/>
                </a:solidFill>
              </a:rPr>
              <a:t>có</a:t>
            </a:r>
            <a:r>
              <a:rPr lang="en-US">
                <a:solidFill>
                  <a:schemeClr val="bg1"/>
                </a:solidFill>
              </a:rPr>
              <a:t> TMCB, </a:t>
            </a:r>
            <a:r>
              <a:rPr lang="en-US" err="1">
                <a:solidFill>
                  <a:schemeClr val="bg1"/>
                </a:solidFill>
              </a:rPr>
              <a:t>màng</a:t>
            </a:r>
            <a:r>
              <a:rPr lang="en-US">
                <a:solidFill>
                  <a:schemeClr val="bg1"/>
                </a:solidFill>
              </a:rPr>
              <a:t> </a:t>
            </a:r>
            <a:r>
              <a:rPr lang="en-US" err="1">
                <a:solidFill>
                  <a:schemeClr val="bg1"/>
                </a:solidFill>
              </a:rPr>
              <a:t>tế</a:t>
            </a:r>
            <a:r>
              <a:rPr lang="en-US">
                <a:solidFill>
                  <a:schemeClr val="bg1"/>
                </a:solidFill>
              </a:rPr>
              <a:t> </a:t>
            </a:r>
            <a:r>
              <a:rPr lang="en-US" err="1">
                <a:solidFill>
                  <a:schemeClr val="bg1"/>
                </a:solidFill>
              </a:rPr>
              <a:t>bào</a:t>
            </a:r>
            <a:r>
              <a:rPr lang="en-US">
                <a:solidFill>
                  <a:schemeClr val="bg1"/>
                </a:solidFill>
              </a:rPr>
              <a:t> </a:t>
            </a:r>
            <a:r>
              <a:rPr lang="en-US" err="1">
                <a:solidFill>
                  <a:schemeClr val="bg1"/>
                </a:solidFill>
              </a:rPr>
              <a:t>tăng</a:t>
            </a:r>
            <a:r>
              <a:rPr lang="en-US">
                <a:solidFill>
                  <a:schemeClr val="bg1"/>
                </a:solidFill>
              </a:rPr>
              <a:t> </a:t>
            </a:r>
            <a:r>
              <a:rPr lang="en-US" err="1">
                <a:solidFill>
                  <a:schemeClr val="bg1"/>
                </a:solidFill>
              </a:rPr>
              <a:t>tính</a:t>
            </a:r>
            <a:r>
              <a:rPr lang="en-US">
                <a:solidFill>
                  <a:schemeClr val="bg1"/>
                </a:solidFill>
              </a:rPr>
              <a:t> </a:t>
            </a:r>
            <a:r>
              <a:rPr lang="en-US" err="1">
                <a:solidFill>
                  <a:schemeClr val="bg1"/>
                </a:solidFill>
              </a:rPr>
              <a:t>thấm</a:t>
            </a:r>
            <a:r>
              <a:rPr lang="en-US">
                <a:solidFill>
                  <a:schemeClr val="bg1"/>
                </a:solidFill>
              </a:rPr>
              <a:t> </a:t>
            </a:r>
            <a:r>
              <a:rPr lang="en-US" err="1">
                <a:solidFill>
                  <a:schemeClr val="bg1"/>
                </a:solidFill>
              </a:rPr>
              <a:t>với</a:t>
            </a:r>
            <a:r>
              <a:rPr lang="en-US">
                <a:solidFill>
                  <a:schemeClr val="bg1"/>
                </a:solidFill>
              </a:rPr>
              <a:t> ion K</a:t>
            </a:r>
            <a:r>
              <a:rPr lang="en-US" baseline="30000">
                <a:solidFill>
                  <a:schemeClr val="bg1"/>
                </a:solidFill>
              </a:rPr>
              <a:t>+</a:t>
            </a:r>
            <a:r>
              <a:rPr lang="en-US">
                <a:solidFill>
                  <a:schemeClr val="bg1"/>
                </a:solidFill>
              </a:rPr>
              <a:t> </a:t>
            </a:r>
            <a:r>
              <a:rPr lang="en-US">
                <a:solidFill>
                  <a:schemeClr val="bg1"/>
                </a:solidFill>
                <a:sym typeface="Wingdings" panose="05000000000000000000" pitchFamily="2" charset="2"/>
              </a:rPr>
              <a:t> K</a:t>
            </a:r>
            <a:r>
              <a:rPr lang="en-US" baseline="30000">
                <a:solidFill>
                  <a:schemeClr val="bg1"/>
                </a:solidFill>
                <a:sym typeface="Wingdings" panose="05000000000000000000" pitchFamily="2" charset="2"/>
              </a:rPr>
              <a:t>+</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từ</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nội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bào</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thoát</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ra</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ngoại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bào</a:t>
            </a:r>
            <a:r>
              <a:rPr lang="en-US">
                <a:solidFill>
                  <a:schemeClr val="bg1"/>
                </a:solidFill>
                <a:sym typeface="Wingdings" panose="05000000000000000000" pitchFamily="2" charset="2"/>
              </a:rPr>
              <a:t>  </a:t>
            </a:r>
            <a:r>
              <a:rPr lang="en-US" err="1">
                <a:solidFill>
                  <a:schemeClr val="bg1"/>
                </a:solidFill>
                <a:sym typeface="Wingdings" panose="05000000000000000000" pitchFamily="2" charset="2"/>
              </a:rPr>
              <a:t>thay</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đổi</a:t>
            </a:r>
            <a:r>
              <a:rPr lang="en-US">
                <a:solidFill>
                  <a:schemeClr val="bg1"/>
                </a:solidFill>
                <a:sym typeface="Wingdings" panose="05000000000000000000" pitchFamily="2" charset="2"/>
              </a:rPr>
              <a:t> gradient </a:t>
            </a:r>
            <a:r>
              <a:rPr lang="en-US" err="1">
                <a:solidFill>
                  <a:schemeClr val="bg1"/>
                </a:solidFill>
                <a:sym typeface="Wingdings" panose="05000000000000000000" pitchFamily="2" charset="2"/>
              </a:rPr>
              <a:t>điện</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thế</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màng</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tế</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bào</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với</a:t>
            </a:r>
            <a:r>
              <a:rPr lang="en-US">
                <a:solidFill>
                  <a:schemeClr val="bg1"/>
                </a:solidFill>
                <a:sym typeface="Wingdings" panose="05000000000000000000" pitchFamily="2" charset="2"/>
              </a:rPr>
              <a:t> K</a:t>
            </a:r>
            <a:r>
              <a:rPr lang="en-US" baseline="30000">
                <a:solidFill>
                  <a:schemeClr val="bg1"/>
                </a:solidFill>
                <a:sym typeface="Wingdings" panose="05000000000000000000" pitchFamily="2" charset="2"/>
              </a:rPr>
              <a:t>+</a:t>
            </a:r>
            <a:r>
              <a:rPr lang="en-US">
                <a:solidFill>
                  <a:schemeClr val="bg1"/>
                </a:solidFill>
                <a:sym typeface="Wingdings" panose="05000000000000000000" pitchFamily="2" charset="2"/>
              </a:rPr>
              <a:t>  </a:t>
            </a:r>
            <a:r>
              <a:rPr lang="en-US" err="1">
                <a:solidFill>
                  <a:schemeClr val="bg1"/>
                </a:solidFill>
                <a:sym typeface="Wingdings" panose="05000000000000000000" pitchFamily="2" charset="2"/>
              </a:rPr>
              <a:t>ảnh</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hưởng</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trên</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quá</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trình</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tái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cực</a:t>
            </a:r>
            <a:endParaRPr lang="en-US">
              <a:solidFill>
                <a:schemeClr val="bg1"/>
              </a:solidFill>
              <a:sym typeface="Wingdings" panose="05000000000000000000" pitchFamily="2" charset="2"/>
            </a:endParaRPr>
          </a:p>
          <a:p>
            <a:r>
              <a:rPr lang="en-US" err="1">
                <a:solidFill>
                  <a:schemeClr val="bg1"/>
                </a:solidFill>
                <a:sym typeface="Wingdings" panose="05000000000000000000" pitchFamily="2" charset="2"/>
              </a:rPr>
              <a:t>Hệ</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quả</a:t>
            </a:r>
            <a:r>
              <a:rPr lang="en-US">
                <a:solidFill>
                  <a:schemeClr val="bg1"/>
                </a:solidFill>
                <a:sym typeface="Wingdings" panose="05000000000000000000" pitchFamily="2" charset="2"/>
              </a:rPr>
              <a:t>:</a:t>
            </a:r>
          </a:p>
          <a:p>
            <a:pPr lvl="1">
              <a:buFont typeface="Wingdings" panose="05000000000000000000" pitchFamily="2" charset="2"/>
              <a:buChar char="ü"/>
            </a:pPr>
            <a:r>
              <a:rPr lang="en-US" sz="3200" err="1">
                <a:solidFill>
                  <a:schemeClr val="bg1"/>
                </a:solidFill>
                <a:sym typeface="Wingdings" panose="05000000000000000000" pitchFamily="2" charset="2"/>
              </a:rPr>
              <a:t>Rối</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loạn</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chức</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năng</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tâm</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trương</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thất</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trái</a:t>
            </a:r>
            <a:endParaRPr lang="en-US" sz="3200">
              <a:solidFill>
                <a:schemeClr val="bg1"/>
              </a:solidFill>
              <a:sym typeface="Wingdings" panose="05000000000000000000" pitchFamily="2" charset="2"/>
            </a:endParaRPr>
          </a:p>
          <a:p>
            <a:pPr lvl="1">
              <a:buFont typeface="Wingdings" panose="05000000000000000000" pitchFamily="2" charset="2"/>
              <a:buChar char="ü"/>
            </a:pPr>
            <a:r>
              <a:rPr lang="en-US" sz="3200" err="1">
                <a:solidFill>
                  <a:schemeClr val="bg1"/>
                </a:solidFill>
                <a:sym typeface="Wingdings" panose="05000000000000000000" pitchFamily="2" charset="2"/>
              </a:rPr>
              <a:t>Chậm</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thư</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giãn</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thất</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trái</a:t>
            </a:r>
            <a:endParaRPr lang="en-US" sz="3200">
              <a:solidFill>
                <a:schemeClr val="bg1"/>
              </a:solidFill>
              <a:sym typeface="Wingdings" panose="05000000000000000000" pitchFamily="2" charset="2"/>
            </a:endParaRPr>
          </a:p>
          <a:p>
            <a:pPr lvl="1">
              <a:buFont typeface="Wingdings" panose="05000000000000000000" pitchFamily="2" charset="2"/>
              <a:buChar char="ü"/>
            </a:pPr>
            <a:r>
              <a:rPr lang="en-US" sz="3200" err="1">
                <a:solidFill>
                  <a:schemeClr val="bg1"/>
                </a:solidFill>
                <a:sym typeface="Wingdings" panose="05000000000000000000" pitchFamily="2" charset="2"/>
              </a:rPr>
              <a:t>Thay</a:t>
            </a:r>
            <a:r>
              <a:rPr lang="en-US" sz="3200">
                <a:solidFill>
                  <a:schemeClr val="bg1"/>
                </a:solidFill>
                <a:sym typeface="Wingdings" panose="05000000000000000000" pitchFamily="2" charset="2"/>
              </a:rPr>
              <a:t> </a:t>
            </a:r>
            <a:r>
              <a:rPr lang="en-US" sz="3200" err="1">
                <a:solidFill>
                  <a:schemeClr val="bg1"/>
                </a:solidFill>
                <a:sym typeface="Wingdings" panose="05000000000000000000" pitchFamily="2" charset="2"/>
              </a:rPr>
              <a:t>đổi</a:t>
            </a:r>
            <a:r>
              <a:rPr lang="en-US" sz="3200">
                <a:solidFill>
                  <a:schemeClr val="bg1"/>
                </a:solidFill>
                <a:sym typeface="Wingdings" panose="05000000000000000000" pitchFamily="2" charset="2"/>
              </a:rPr>
              <a:t> ST - T</a:t>
            </a:r>
            <a:endParaRPr lang="en-US" sz="3200">
              <a:solidFill>
                <a:schemeClr val="bg1"/>
              </a:solidFill>
            </a:endParaRPr>
          </a:p>
          <a:p>
            <a:endParaRPr lang="en-US">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anose="020B0604020202020204" pitchFamily="34" charset="0"/>
                <a:cs typeface="Arial" panose="020B0604020202020204" pitchFamily="34" charset="0"/>
              </a:rPr>
              <a:t>ĐIỆN TÂM ĐỒ</a:t>
            </a:r>
            <a:endParaRPr lang="en-US"/>
          </a:p>
        </p:txBody>
      </p:sp>
      <p:sp>
        <p:nvSpPr>
          <p:cNvPr id="3" name="Content Placeholder 2"/>
          <p:cNvSpPr>
            <a:spLocks noGrp="1"/>
          </p:cNvSpPr>
          <p:nvPr>
            <p:ph idx="1"/>
          </p:nvPr>
        </p:nvSpPr>
        <p:spPr>
          <a:xfrm>
            <a:off x="76200" y="990600"/>
            <a:ext cx="8229600" cy="5864088"/>
          </a:xfrm>
        </p:spPr>
        <p:txBody>
          <a:bodyPr>
            <a:normAutofit/>
          </a:bodyPr>
          <a:lstStyle/>
          <a:p>
            <a:endParaRPr lang="en-US"/>
          </a:p>
          <a:p>
            <a:pPr marL="0" indent="0">
              <a:buNone/>
            </a:pPr>
            <a:r>
              <a:rPr lang="en-US" err="1">
                <a:solidFill>
                  <a:srgbClr val="FFC000"/>
                </a:solidFill>
              </a:rPr>
              <a:t>Sóng</a:t>
            </a:r>
            <a:r>
              <a:rPr lang="en-US">
                <a:solidFill>
                  <a:srgbClr val="FFC000"/>
                </a:solidFill>
              </a:rPr>
              <a:t> T </a:t>
            </a:r>
            <a:r>
              <a:rPr lang="en-US" err="1">
                <a:solidFill>
                  <a:srgbClr val="FFC000"/>
                </a:solidFill>
              </a:rPr>
              <a:t>bình</a:t>
            </a:r>
            <a:r>
              <a:rPr lang="en-US">
                <a:solidFill>
                  <a:srgbClr val="FFC000"/>
                </a:solidFill>
              </a:rPr>
              <a:t> </a:t>
            </a:r>
            <a:r>
              <a:rPr lang="en-US" err="1">
                <a:solidFill>
                  <a:srgbClr val="FFC000"/>
                </a:solidFill>
              </a:rPr>
              <a:t>thường</a:t>
            </a:r>
            <a:r>
              <a:rPr lang="en-US">
                <a:solidFill>
                  <a:srgbClr val="FFC000"/>
                </a:solidFill>
              </a:rPr>
              <a:t>: </a:t>
            </a:r>
          </a:p>
          <a:p>
            <a:r>
              <a:rPr lang="en-US" err="1">
                <a:solidFill>
                  <a:schemeClr val="bg1"/>
                </a:solidFill>
              </a:rPr>
              <a:t>Không</a:t>
            </a:r>
            <a:r>
              <a:rPr lang="en-US">
                <a:solidFill>
                  <a:schemeClr val="bg1"/>
                </a:solidFill>
              </a:rPr>
              <a:t> </a:t>
            </a:r>
            <a:r>
              <a:rPr lang="en-US" err="1">
                <a:solidFill>
                  <a:schemeClr val="bg1"/>
                </a:solidFill>
              </a:rPr>
              <a:t>đối</a:t>
            </a:r>
            <a:r>
              <a:rPr lang="en-US">
                <a:solidFill>
                  <a:schemeClr val="bg1"/>
                </a:solidFill>
              </a:rPr>
              <a:t> </a:t>
            </a:r>
            <a:r>
              <a:rPr lang="en-US" err="1">
                <a:solidFill>
                  <a:schemeClr val="bg1"/>
                </a:solidFill>
              </a:rPr>
              <a:t>xứng</a:t>
            </a:r>
            <a:endParaRPr lang="en-US">
              <a:solidFill>
                <a:schemeClr val="bg1"/>
              </a:solidFill>
            </a:endParaRPr>
          </a:p>
          <a:p>
            <a:r>
              <a:rPr lang="en-US" err="1">
                <a:solidFill>
                  <a:schemeClr val="bg1"/>
                </a:solidFill>
              </a:rPr>
              <a:t>Sườn</a:t>
            </a:r>
            <a:r>
              <a:rPr lang="en-US">
                <a:solidFill>
                  <a:schemeClr val="bg1"/>
                </a:solidFill>
              </a:rPr>
              <a:t> </a:t>
            </a:r>
            <a:r>
              <a:rPr lang="en-US" err="1">
                <a:solidFill>
                  <a:schemeClr val="bg1"/>
                </a:solidFill>
              </a:rPr>
              <a:t>lên</a:t>
            </a:r>
            <a:r>
              <a:rPr lang="en-US">
                <a:solidFill>
                  <a:schemeClr val="bg1"/>
                </a:solidFill>
              </a:rPr>
              <a:t> </a:t>
            </a:r>
            <a:r>
              <a:rPr lang="en-US" err="1">
                <a:solidFill>
                  <a:schemeClr val="bg1"/>
                </a:solidFill>
              </a:rPr>
              <a:t>thoai</a:t>
            </a:r>
            <a:r>
              <a:rPr lang="en-US">
                <a:solidFill>
                  <a:schemeClr val="bg1"/>
                </a:solidFill>
              </a:rPr>
              <a:t> </a:t>
            </a:r>
            <a:r>
              <a:rPr lang="en-US" err="1">
                <a:solidFill>
                  <a:schemeClr val="bg1"/>
                </a:solidFill>
              </a:rPr>
              <a:t>thoải</a:t>
            </a:r>
            <a:r>
              <a:rPr lang="en-US">
                <a:solidFill>
                  <a:schemeClr val="bg1"/>
                </a:solidFill>
              </a:rPr>
              <a:t>, </a:t>
            </a:r>
            <a:r>
              <a:rPr lang="en-US" err="1">
                <a:solidFill>
                  <a:schemeClr val="bg1"/>
                </a:solidFill>
              </a:rPr>
              <a:t>sườn</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dốc</a:t>
            </a:r>
            <a:endParaRPr lang="en-US">
              <a:solidFill>
                <a:schemeClr val="bg1"/>
              </a:solidFill>
            </a:endParaRPr>
          </a:p>
          <a:p>
            <a:r>
              <a:rPr lang="en-US" err="1">
                <a:solidFill>
                  <a:schemeClr val="bg1"/>
                </a:solidFill>
              </a:rPr>
              <a:t>Đỉnh</a:t>
            </a:r>
            <a:r>
              <a:rPr lang="en-US">
                <a:solidFill>
                  <a:schemeClr val="bg1"/>
                </a:solidFill>
              </a:rPr>
              <a:t> </a:t>
            </a:r>
            <a:r>
              <a:rPr lang="en-US" err="1">
                <a:solidFill>
                  <a:schemeClr val="bg1"/>
                </a:solidFill>
              </a:rPr>
              <a:t>tù</a:t>
            </a:r>
            <a:endParaRPr lang="en-US">
              <a:solidFill>
                <a:schemeClr val="bg1"/>
              </a:solidFill>
            </a:endParaRPr>
          </a:p>
          <a:p>
            <a:r>
              <a:rPr lang="en-US">
                <a:solidFill>
                  <a:schemeClr val="bg1"/>
                </a:solidFill>
              </a:rPr>
              <a:t>(+): DI, DII, V3 – V6</a:t>
            </a:r>
          </a:p>
          <a:p>
            <a:r>
              <a:rPr lang="en-US">
                <a:solidFill>
                  <a:schemeClr val="bg1"/>
                </a:solidFill>
              </a:rPr>
              <a:t>(-) </a:t>
            </a:r>
            <a:r>
              <a:rPr lang="en-US" err="1">
                <a:solidFill>
                  <a:schemeClr val="bg1"/>
                </a:solidFill>
              </a:rPr>
              <a:t>aVR</a:t>
            </a:r>
            <a:endParaRPr lang="en-US">
              <a:solidFill>
                <a:schemeClr val="bg1"/>
              </a:solidFill>
            </a:endParaRPr>
          </a:p>
          <a:p>
            <a:r>
              <a:rPr lang="en-US">
                <a:solidFill>
                  <a:schemeClr val="bg1"/>
                </a:solidFill>
              </a:rPr>
              <a:t>≤ 5mm: </a:t>
            </a:r>
            <a:r>
              <a:rPr lang="en-US" err="1">
                <a:solidFill>
                  <a:schemeClr val="bg1"/>
                </a:solidFill>
              </a:rPr>
              <a:t>chuyển</a:t>
            </a:r>
            <a:r>
              <a:rPr lang="en-US">
                <a:solidFill>
                  <a:schemeClr val="bg1"/>
                </a:solidFill>
              </a:rPr>
              <a:t> </a:t>
            </a:r>
            <a:r>
              <a:rPr lang="en-US" err="1">
                <a:solidFill>
                  <a:schemeClr val="bg1"/>
                </a:solidFill>
              </a:rPr>
              <a:t>đạo</a:t>
            </a:r>
            <a:r>
              <a:rPr lang="en-US">
                <a:solidFill>
                  <a:schemeClr val="bg1"/>
                </a:solidFill>
              </a:rPr>
              <a:t> chi</a:t>
            </a:r>
          </a:p>
          <a:p>
            <a:r>
              <a:rPr lang="en-US">
                <a:solidFill>
                  <a:schemeClr val="bg1"/>
                </a:solidFill>
              </a:rPr>
              <a:t>≤ 10mm: </a:t>
            </a:r>
            <a:r>
              <a:rPr lang="en-US" err="1">
                <a:solidFill>
                  <a:schemeClr val="bg1"/>
                </a:solidFill>
              </a:rPr>
              <a:t>chuyển</a:t>
            </a:r>
            <a:r>
              <a:rPr lang="en-US">
                <a:solidFill>
                  <a:schemeClr val="bg1"/>
                </a:solidFill>
              </a:rPr>
              <a:t> </a:t>
            </a:r>
            <a:r>
              <a:rPr lang="en-US" err="1">
                <a:solidFill>
                  <a:schemeClr val="bg1"/>
                </a:solidFill>
              </a:rPr>
              <a:t>đạo</a:t>
            </a:r>
            <a:br>
              <a:rPr lang="en-US">
                <a:solidFill>
                  <a:schemeClr val="bg1"/>
                </a:solidFill>
              </a:rPr>
            </a:br>
            <a:r>
              <a:rPr lang="en-US">
                <a:solidFill>
                  <a:schemeClr val="bg1"/>
                </a:solidFill>
              </a:rPr>
              <a:t>		</a:t>
            </a:r>
            <a:r>
              <a:rPr lang="en-US" err="1">
                <a:solidFill>
                  <a:schemeClr val="bg1"/>
                </a:solidFill>
              </a:rPr>
              <a:t>trước</a:t>
            </a:r>
            <a:r>
              <a:rPr lang="en-US">
                <a:solidFill>
                  <a:schemeClr val="bg1"/>
                </a:solidFill>
              </a:rPr>
              <a:t> </a:t>
            </a:r>
            <a:r>
              <a:rPr lang="en-US" err="1">
                <a:solidFill>
                  <a:schemeClr val="bg1"/>
                </a:solidFill>
              </a:rPr>
              <a:t>ngực</a:t>
            </a:r>
            <a:endParaRPr lang="en-US">
              <a:solidFill>
                <a:schemeClr val="bg1"/>
              </a:solidFill>
            </a:endParaRPr>
          </a:p>
          <a:p>
            <a:endParaRPr lang="en-US">
              <a:solidFill>
                <a:schemeClr val="bg1"/>
              </a:solidFill>
            </a:endParaRPr>
          </a:p>
          <a:p>
            <a:endParaRPr lang="en-US"/>
          </a:p>
        </p:txBody>
      </p:sp>
      <p:pic>
        <p:nvPicPr>
          <p:cNvPr id="4" name="Picture 4" descr="Káº¿t quáº£ hÃ¬nh áº£nh cho NORMAL T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3545800"/>
            <a:ext cx="4571998" cy="3308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100">
                <a:solidFill>
                  <a:srgbClr val="FFFF00"/>
                </a:solidFill>
                <a:latin typeface="Arial" panose="020B0604020202020204" pitchFamily="34" charset="0"/>
                <a:cs typeface="Arial" panose="020B0604020202020204" pitchFamily="34" charset="0"/>
              </a:rPr>
              <a:t>THAY ĐỔI ECG TRONG HỘI CHỨNG VÀNH MẠN</a:t>
            </a:r>
            <a:endParaRPr lang="en-US" sz="3100"/>
          </a:p>
        </p:txBody>
      </p:sp>
      <p:sp>
        <p:nvSpPr>
          <p:cNvPr id="3" name="Content Placeholder 2"/>
          <p:cNvSpPr>
            <a:spLocks noGrp="1"/>
          </p:cNvSpPr>
          <p:nvPr>
            <p:ph idx="1"/>
          </p:nvPr>
        </p:nvSpPr>
        <p:spPr/>
        <p:txBody>
          <a:bodyPr/>
          <a:lstStyle/>
          <a:p>
            <a:r>
              <a:rPr lang="en-US" err="1">
                <a:solidFill>
                  <a:srgbClr val="FFC000"/>
                </a:solidFill>
              </a:rPr>
              <a:t>Đoạn</a:t>
            </a:r>
            <a:r>
              <a:rPr lang="en-US">
                <a:solidFill>
                  <a:srgbClr val="FFC000"/>
                </a:solidFill>
              </a:rPr>
              <a:t> ST: </a:t>
            </a:r>
            <a:r>
              <a:rPr lang="en-US" err="1">
                <a:solidFill>
                  <a:schemeClr val="bg1"/>
                </a:solidFill>
              </a:rPr>
              <a:t>chênh</a:t>
            </a:r>
            <a:r>
              <a:rPr lang="en-US">
                <a:solidFill>
                  <a:schemeClr val="bg1"/>
                </a:solidFill>
              </a:rPr>
              <a:t> </a:t>
            </a:r>
            <a:r>
              <a:rPr lang="en-US" err="1">
                <a:solidFill>
                  <a:schemeClr val="bg1"/>
                </a:solidFill>
              </a:rPr>
              <a:t>xuống</a:t>
            </a:r>
            <a:endParaRPr lang="en-US">
              <a:solidFill>
                <a:schemeClr val="bg1"/>
              </a:solidFill>
            </a:endParaRPr>
          </a:p>
          <a:p>
            <a:r>
              <a:rPr lang="en-US" err="1">
                <a:solidFill>
                  <a:srgbClr val="FFC000"/>
                </a:solidFill>
              </a:rPr>
              <a:t>Sóng</a:t>
            </a:r>
            <a:r>
              <a:rPr lang="en-US">
                <a:solidFill>
                  <a:srgbClr val="FFC000"/>
                </a:solidFill>
              </a:rPr>
              <a:t> T:</a:t>
            </a:r>
            <a:r>
              <a:rPr lang="en-US">
                <a:solidFill>
                  <a:schemeClr val="bg1"/>
                </a:solidFill>
              </a:rPr>
              <a:t> </a:t>
            </a:r>
          </a:p>
          <a:p>
            <a:pPr lvl="1">
              <a:buFont typeface="Wingdings" panose="05000000000000000000" pitchFamily="2" charset="2"/>
              <a:buChar char="ü"/>
            </a:pPr>
            <a:r>
              <a:rPr lang="en-US" sz="3200">
                <a:solidFill>
                  <a:schemeClr val="bg1"/>
                </a:solidFill>
              </a:rPr>
              <a:t>Cao, </a:t>
            </a:r>
            <a:r>
              <a:rPr lang="en-US" sz="3200" err="1">
                <a:solidFill>
                  <a:schemeClr val="bg1"/>
                </a:solidFill>
              </a:rPr>
              <a:t>nhọn</a:t>
            </a:r>
            <a:r>
              <a:rPr lang="en-US" sz="3200">
                <a:solidFill>
                  <a:schemeClr val="bg1"/>
                </a:solidFill>
              </a:rPr>
              <a:t>, </a:t>
            </a:r>
            <a:r>
              <a:rPr lang="en-US" sz="3200" err="1">
                <a:solidFill>
                  <a:schemeClr val="bg1"/>
                </a:solidFill>
              </a:rPr>
              <a:t>đối</a:t>
            </a:r>
            <a:r>
              <a:rPr lang="en-US" sz="3200">
                <a:solidFill>
                  <a:schemeClr val="bg1"/>
                </a:solidFill>
              </a:rPr>
              <a:t> </a:t>
            </a:r>
            <a:r>
              <a:rPr lang="en-US" sz="3200" err="1">
                <a:solidFill>
                  <a:schemeClr val="bg1"/>
                </a:solidFill>
              </a:rPr>
              <a:t>xứng</a:t>
            </a:r>
            <a:endParaRPr lang="en-US" sz="3200">
              <a:solidFill>
                <a:schemeClr val="bg1"/>
              </a:solidFill>
            </a:endParaRPr>
          </a:p>
          <a:p>
            <a:pPr lvl="1">
              <a:buFont typeface="Wingdings" panose="05000000000000000000" pitchFamily="2" charset="2"/>
              <a:buChar char="ü"/>
            </a:pPr>
            <a:r>
              <a:rPr lang="en-US" sz="3200" err="1">
                <a:solidFill>
                  <a:schemeClr val="bg1"/>
                </a:solidFill>
              </a:rPr>
              <a:t>Dẹt</a:t>
            </a:r>
            <a:endParaRPr lang="en-US" sz="3200">
              <a:solidFill>
                <a:schemeClr val="bg1"/>
              </a:solidFill>
            </a:endParaRPr>
          </a:p>
          <a:p>
            <a:pPr lvl="1">
              <a:buFont typeface="Wingdings" panose="05000000000000000000" pitchFamily="2" charset="2"/>
              <a:buChar char="ü"/>
            </a:pPr>
            <a:r>
              <a:rPr lang="en-US" sz="3200" err="1">
                <a:solidFill>
                  <a:schemeClr val="bg1"/>
                </a:solidFill>
              </a:rPr>
              <a:t>Đảo</a:t>
            </a:r>
            <a:r>
              <a:rPr lang="en-US" sz="3200">
                <a:solidFill>
                  <a:schemeClr val="bg1"/>
                </a:solidFill>
              </a:rPr>
              <a:t> </a:t>
            </a:r>
            <a:r>
              <a:rPr lang="en-US" sz="3200" err="1">
                <a:solidFill>
                  <a:schemeClr val="bg1"/>
                </a:solidFill>
              </a:rPr>
              <a:t>ngược</a:t>
            </a:r>
            <a:endParaRPr lang="en-US" sz="3200">
              <a:solidFill>
                <a:schemeClr val="bg1"/>
              </a:solidFill>
            </a:endParaRPr>
          </a:p>
          <a:p>
            <a:pPr lvl="1">
              <a:buFont typeface="Wingdings" panose="05000000000000000000" pitchFamily="2" charset="2"/>
              <a:buChar char="ü"/>
            </a:pPr>
            <a:r>
              <a:rPr lang="en-US" sz="3200" err="1">
                <a:solidFill>
                  <a:schemeClr val="bg1"/>
                </a:solidFill>
              </a:rPr>
              <a:t>Âm</a:t>
            </a:r>
            <a:r>
              <a:rPr lang="en-US" sz="3200">
                <a:solidFill>
                  <a:schemeClr val="bg1"/>
                </a:solidFill>
              </a:rPr>
              <a:t> </a:t>
            </a:r>
            <a:r>
              <a:rPr lang="en-US" sz="3200" err="1">
                <a:solidFill>
                  <a:schemeClr val="bg1"/>
                </a:solidFill>
              </a:rPr>
              <a:t>sâu</a:t>
            </a:r>
            <a:r>
              <a:rPr lang="en-US" sz="3200">
                <a:solidFill>
                  <a:schemeClr val="bg1"/>
                </a:solidFill>
              </a:rPr>
              <a:t>, </a:t>
            </a:r>
            <a:r>
              <a:rPr lang="en-US" sz="3200" err="1">
                <a:solidFill>
                  <a:schemeClr val="bg1"/>
                </a:solidFill>
              </a:rPr>
              <a:t>đối</a:t>
            </a:r>
            <a:r>
              <a:rPr lang="en-US" sz="3200">
                <a:solidFill>
                  <a:schemeClr val="bg1"/>
                </a:solidFill>
              </a:rPr>
              <a:t> </a:t>
            </a:r>
            <a:r>
              <a:rPr lang="en-US" sz="3200" err="1">
                <a:solidFill>
                  <a:schemeClr val="bg1"/>
                </a:solidFill>
              </a:rPr>
              <a:t>xứng</a:t>
            </a:r>
            <a:endParaRPr lang="en-US" sz="320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a:solidFill>
                  <a:srgbClr val="0000CC"/>
                </a:solidFill>
                <a:latin typeface="Arial" panose="020B0604020202020204" pitchFamily="34" charset="0"/>
                <a:cs typeface="Arial" panose="020B0604020202020204" pitchFamily="34" charset="0"/>
              </a:rPr>
              <a:t>THAY ĐỔI ST TRONG HC VÀNH MẠN</a:t>
            </a:r>
            <a:endParaRPr lang="en-US" b="1">
              <a:solidFill>
                <a:srgbClr val="0000CC"/>
              </a:solidFill>
            </a:endParaRPr>
          </a:p>
        </p:txBody>
      </p:sp>
      <p:sp>
        <p:nvSpPr>
          <p:cNvPr id="3" name="Content Placeholder 2"/>
          <p:cNvSpPr>
            <a:spLocks noGrp="1"/>
          </p:cNvSpPr>
          <p:nvPr>
            <p:ph idx="1"/>
          </p:nvPr>
        </p:nvSpPr>
        <p:spPr>
          <a:xfrm>
            <a:off x="457200" y="4495800"/>
            <a:ext cx="8229600" cy="2362200"/>
          </a:xfrm>
        </p:spPr>
        <p:txBody>
          <a:bodyPr/>
          <a:lstStyle/>
          <a:p>
            <a:r>
              <a:rPr lang="en-US" err="1"/>
              <a:t>Bình</a:t>
            </a:r>
            <a:r>
              <a:rPr lang="en-US"/>
              <a:t> </a:t>
            </a:r>
            <a:r>
              <a:rPr lang="en-US" err="1"/>
              <a:t>thường</a:t>
            </a:r>
            <a:r>
              <a:rPr lang="en-US"/>
              <a:t>: ST </a:t>
            </a:r>
            <a:r>
              <a:rPr lang="en-US" err="1"/>
              <a:t>đẳng</a:t>
            </a:r>
            <a:r>
              <a:rPr lang="en-US"/>
              <a:t> </a:t>
            </a:r>
            <a:r>
              <a:rPr lang="en-US" err="1"/>
              <a:t>điện</a:t>
            </a:r>
            <a:endParaRPr lang="en-US"/>
          </a:p>
          <a:p>
            <a:r>
              <a:rPr lang="en-US"/>
              <a:t>ST </a:t>
            </a:r>
            <a:r>
              <a:rPr lang="en-US" err="1"/>
              <a:t>chênh</a:t>
            </a:r>
            <a:r>
              <a:rPr lang="en-US"/>
              <a:t> </a:t>
            </a:r>
            <a:r>
              <a:rPr lang="en-US" err="1"/>
              <a:t>xuống</a:t>
            </a:r>
            <a:r>
              <a:rPr lang="en-US"/>
              <a:t>: </a:t>
            </a:r>
            <a:r>
              <a:rPr lang="en-US" err="1"/>
              <a:t>điểm</a:t>
            </a:r>
            <a:r>
              <a:rPr lang="en-US"/>
              <a:t> J </a:t>
            </a:r>
            <a:r>
              <a:rPr lang="en-US" err="1"/>
              <a:t>thấp</a:t>
            </a:r>
            <a:r>
              <a:rPr lang="en-US"/>
              <a:t> </a:t>
            </a:r>
            <a:r>
              <a:rPr lang="en-US" err="1"/>
              <a:t>hơn</a:t>
            </a:r>
            <a:r>
              <a:rPr lang="en-US"/>
              <a:t> </a:t>
            </a:r>
            <a:r>
              <a:rPr lang="en-US" err="1"/>
              <a:t>đường</a:t>
            </a:r>
            <a:r>
              <a:rPr lang="en-US"/>
              <a:t> </a:t>
            </a:r>
            <a:r>
              <a:rPr lang="en-US" err="1"/>
              <a:t>đẳng</a:t>
            </a:r>
            <a:r>
              <a:rPr lang="en-US"/>
              <a:t> </a:t>
            </a:r>
            <a:r>
              <a:rPr lang="en-US" err="1"/>
              <a:t>điện</a:t>
            </a:r>
            <a:r>
              <a:rPr lang="en-US"/>
              <a:t> &gt; 0.5 mm</a:t>
            </a:r>
          </a:p>
        </p:txBody>
      </p:sp>
      <p:pic>
        <p:nvPicPr>
          <p:cNvPr id="2050" name="Picture 2" descr="Káº¿t quáº£ hÃ¬nh áº£nh cho s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810457" cy="3092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rmAutofit/>
          </a:bodyPr>
          <a:lstStyle/>
          <a:p>
            <a:r>
              <a:rPr lang="en-US" sz="3500">
                <a:solidFill>
                  <a:srgbClr val="FFFF00"/>
                </a:solidFill>
                <a:latin typeface="Arial" panose="020B0604020202020204" pitchFamily="34" charset="0"/>
                <a:cs typeface="Arial" panose="020B0604020202020204" pitchFamily="34" charset="0"/>
              </a:rPr>
              <a:t>HÌNH THÁI CHÊNH XUỐNG CỦA ĐOẠN ST</a:t>
            </a:r>
            <a:endParaRPr lang="en-US" sz="3500"/>
          </a:p>
        </p:txBody>
      </p:sp>
      <p:sp>
        <p:nvSpPr>
          <p:cNvPr id="4" name="Content Placeholder 3"/>
          <p:cNvSpPr>
            <a:spLocks noGrp="1"/>
          </p:cNvSpPr>
          <p:nvPr>
            <p:ph idx="1"/>
          </p:nvPr>
        </p:nvSpPr>
        <p:spPr>
          <a:xfrm>
            <a:off x="0" y="5322724"/>
            <a:ext cx="9144000" cy="1531963"/>
          </a:xfrm>
        </p:spPr>
        <p:txBody>
          <a:bodyPr>
            <a:normAutofit fontScale="92500" lnSpcReduction="10000"/>
          </a:bodyPr>
          <a:lstStyle/>
          <a:p>
            <a:r>
              <a:rPr lang="en-US" err="1">
                <a:solidFill>
                  <a:schemeClr val="bg1"/>
                </a:solidFill>
              </a:rPr>
              <a:t>Đi</a:t>
            </a:r>
            <a:r>
              <a:rPr lang="en-US">
                <a:solidFill>
                  <a:schemeClr val="bg1"/>
                </a:solidFill>
              </a:rPr>
              <a:t> </a:t>
            </a:r>
            <a:r>
              <a:rPr lang="en-US" err="1">
                <a:solidFill>
                  <a:schemeClr val="bg1"/>
                </a:solidFill>
              </a:rPr>
              <a:t>dốc</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đặc</a:t>
            </a:r>
            <a:r>
              <a:rPr lang="en-US">
                <a:solidFill>
                  <a:schemeClr val="bg1"/>
                </a:solidFill>
              </a:rPr>
              <a:t> </a:t>
            </a:r>
            <a:r>
              <a:rPr lang="en-US" err="1">
                <a:solidFill>
                  <a:schemeClr val="bg1"/>
                </a:solidFill>
              </a:rPr>
              <a:t>trưng</a:t>
            </a:r>
            <a:r>
              <a:rPr lang="en-US">
                <a:solidFill>
                  <a:schemeClr val="bg1"/>
                </a:solidFill>
              </a:rPr>
              <a:t> </a:t>
            </a:r>
            <a:r>
              <a:rPr lang="en-US" err="1">
                <a:solidFill>
                  <a:schemeClr val="bg1"/>
                </a:solidFill>
              </a:rPr>
              <a:t>nhất</a:t>
            </a:r>
            <a:endParaRPr lang="en-US">
              <a:solidFill>
                <a:schemeClr val="bg1"/>
              </a:solidFill>
            </a:endParaRPr>
          </a:p>
          <a:p>
            <a:r>
              <a:rPr lang="en-US" err="1">
                <a:solidFill>
                  <a:schemeClr val="bg1"/>
                </a:solidFill>
              </a:rPr>
              <a:t>Đi</a:t>
            </a:r>
            <a:r>
              <a:rPr lang="en-US">
                <a:solidFill>
                  <a:schemeClr val="bg1"/>
                </a:solidFill>
              </a:rPr>
              <a:t> </a:t>
            </a:r>
            <a:r>
              <a:rPr lang="en-US" err="1">
                <a:solidFill>
                  <a:schemeClr val="bg1"/>
                </a:solidFill>
              </a:rPr>
              <a:t>ngang</a:t>
            </a:r>
            <a:r>
              <a:rPr lang="en-US">
                <a:solidFill>
                  <a:schemeClr val="bg1"/>
                </a:solidFill>
              </a:rPr>
              <a:t>: </a:t>
            </a:r>
            <a:r>
              <a:rPr lang="en-US" err="1">
                <a:solidFill>
                  <a:schemeClr val="bg1"/>
                </a:solidFill>
              </a:rPr>
              <a:t>ít</a:t>
            </a:r>
            <a:r>
              <a:rPr lang="en-US">
                <a:solidFill>
                  <a:schemeClr val="bg1"/>
                </a:solidFill>
              </a:rPr>
              <a:t> </a:t>
            </a:r>
            <a:r>
              <a:rPr lang="en-US" err="1">
                <a:solidFill>
                  <a:schemeClr val="bg1"/>
                </a:solidFill>
              </a:rPr>
              <a:t>đặc</a:t>
            </a:r>
            <a:r>
              <a:rPr lang="en-US">
                <a:solidFill>
                  <a:schemeClr val="bg1"/>
                </a:solidFill>
              </a:rPr>
              <a:t> </a:t>
            </a:r>
            <a:r>
              <a:rPr lang="en-US" err="1">
                <a:solidFill>
                  <a:schemeClr val="bg1"/>
                </a:solidFill>
              </a:rPr>
              <a:t>trưng</a:t>
            </a:r>
            <a:r>
              <a:rPr lang="en-US">
                <a:solidFill>
                  <a:schemeClr val="bg1"/>
                </a:solidFill>
              </a:rPr>
              <a:t> </a:t>
            </a:r>
            <a:r>
              <a:rPr lang="en-US" err="1">
                <a:solidFill>
                  <a:schemeClr val="bg1"/>
                </a:solidFill>
              </a:rPr>
              <a:t>hơn</a:t>
            </a:r>
            <a:endParaRPr lang="en-US">
              <a:solidFill>
                <a:schemeClr val="bg1"/>
              </a:solidFill>
            </a:endParaRPr>
          </a:p>
          <a:p>
            <a:r>
              <a:rPr lang="en-US" err="1">
                <a:solidFill>
                  <a:schemeClr val="bg1"/>
                </a:solidFill>
              </a:rPr>
              <a:t>Đi</a:t>
            </a:r>
            <a:r>
              <a:rPr lang="en-US">
                <a:solidFill>
                  <a:schemeClr val="bg1"/>
                </a:solidFill>
              </a:rPr>
              <a:t> </a:t>
            </a:r>
            <a:r>
              <a:rPr lang="en-US" err="1">
                <a:solidFill>
                  <a:schemeClr val="bg1"/>
                </a:solidFill>
              </a:rPr>
              <a:t>dốc</a:t>
            </a:r>
            <a:r>
              <a:rPr lang="en-US">
                <a:solidFill>
                  <a:schemeClr val="bg1"/>
                </a:solidFill>
              </a:rPr>
              <a:t> </a:t>
            </a:r>
            <a:r>
              <a:rPr lang="en-US" err="1">
                <a:solidFill>
                  <a:schemeClr val="bg1"/>
                </a:solidFill>
              </a:rPr>
              <a:t>lên</a:t>
            </a:r>
            <a:r>
              <a:rPr lang="en-US">
                <a:solidFill>
                  <a:schemeClr val="bg1"/>
                </a:solidFill>
              </a:rPr>
              <a:t>: </a:t>
            </a:r>
            <a:r>
              <a:rPr lang="en-US" err="1">
                <a:solidFill>
                  <a:schemeClr val="bg1"/>
                </a:solidFill>
              </a:rPr>
              <a:t>kém</a:t>
            </a:r>
            <a:r>
              <a:rPr lang="en-US">
                <a:solidFill>
                  <a:schemeClr val="bg1"/>
                </a:solidFill>
              </a:rPr>
              <a:t> </a:t>
            </a:r>
            <a:r>
              <a:rPr lang="en-US" err="1">
                <a:solidFill>
                  <a:schemeClr val="bg1"/>
                </a:solidFill>
              </a:rPr>
              <a:t>đặc</a:t>
            </a:r>
            <a:r>
              <a:rPr lang="en-US">
                <a:solidFill>
                  <a:schemeClr val="bg1"/>
                </a:solidFill>
              </a:rPr>
              <a:t> </a:t>
            </a:r>
            <a:r>
              <a:rPr lang="en-US" err="1">
                <a:solidFill>
                  <a:schemeClr val="bg1"/>
                </a:solidFill>
              </a:rPr>
              <a:t>trưng</a:t>
            </a:r>
            <a:r>
              <a:rPr lang="en-US">
                <a:solidFill>
                  <a:schemeClr val="bg1"/>
                </a:solidFill>
              </a:rPr>
              <a:t> </a:t>
            </a:r>
            <a:r>
              <a:rPr lang="en-US" err="1">
                <a:solidFill>
                  <a:schemeClr val="bg1"/>
                </a:solidFill>
              </a:rPr>
              <a:t>nhất</a:t>
            </a:r>
            <a:r>
              <a:rPr lang="en-US">
                <a:solidFill>
                  <a:schemeClr val="bg1"/>
                </a:solidFill>
              </a:rPr>
              <a:t> (</a:t>
            </a:r>
            <a:r>
              <a:rPr lang="en-US" err="1">
                <a:solidFill>
                  <a:schemeClr val="bg1"/>
                </a:solidFill>
              </a:rPr>
              <a:t>lớn</a:t>
            </a:r>
            <a:r>
              <a:rPr lang="en-US">
                <a:solidFill>
                  <a:schemeClr val="bg1"/>
                </a:solidFill>
              </a:rPr>
              <a:t> </a:t>
            </a:r>
            <a:r>
              <a:rPr lang="en-US" err="1">
                <a:solidFill>
                  <a:schemeClr val="bg1"/>
                </a:solidFill>
              </a:rPr>
              <a:t>thất</a:t>
            </a:r>
            <a:r>
              <a:rPr lang="en-US">
                <a:solidFill>
                  <a:schemeClr val="bg1"/>
                </a:solidFill>
              </a:rPr>
              <a:t>, block </a:t>
            </a:r>
            <a:r>
              <a:rPr lang="en-US" err="1">
                <a:solidFill>
                  <a:schemeClr val="bg1"/>
                </a:solidFill>
              </a:rPr>
              <a:t>nhánh</a:t>
            </a:r>
            <a:r>
              <a:rPr lang="en-US">
                <a:solidFill>
                  <a:schemeClr val="bg1"/>
                </a:solidFill>
              </a:rPr>
              <a:t>..)</a:t>
            </a:r>
          </a:p>
        </p:txBody>
      </p:sp>
      <p:pic>
        <p:nvPicPr>
          <p:cNvPr id="3074" name="Picture 2" descr="Káº¿t quáº£ hÃ¬nh áº£nh cho s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5562600" cy="40273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rmAutofit fontScale="90000"/>
          </a:bodyPr>
          <a:lstStyle/>
          <a:p>
            <a:r>
              <a:rPr lang="en-US">
                <a:solidFill>
                  <a:srgbClr val="FFFF00"/>
                </a:solidFill>
              </a:rPr>
              <a:t>DOWNSLOPING ST SEGMENT DEPRESSION</a:t>
            </a:r>
          </a:p>
        </p:txBody>
      </p:sp>
      <p:pic>
        <p:nvPicPr>
          <p:cNvPr id="4098" name="Picture 2" descr="Káº¿t quáº£ hÃ¬nh áº£nh cho downsloping st segmen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8435"/>
            <a:ext cx="9144000" cy="4055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solidFill>
                  <a:srgbClr val="FFFF00"/>
                </a:solidFill>
              </a:rPr>
              <a:t>HORIZONTAL ST SEGMENT DEPRESSION</a:t>
            </a:r>
            <a:endParaRPr lang="en-US"/>
          </a:p>
        </p:txBody>
      </p:sp>
      <p:pic>
        <p:nvPicPr>
          <p:cNvPr id="5122"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848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a:solidFill>
                  <a:srgbClr val="FFFF00"/>
                </a:solidFill>
              </a:rPr>
              <a:t>UPSLOPING ST SEGMENT DEPRESSION</a:t>
            </a:r>
            <a:endParaRPr lang="en-US"/>
          </a:p>
        </p:txBody>
      </p:sp>
      <p:pic>
        <p:nvPicPr>
          <p:cNvPr id="6146" name="Picture 2" descr="Káº¿t quáº£ hÃ¬nh áº£nh cho UPSLOPING st segmen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618008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3200" y="3389293"/>
            <a:ext cx="2590800" cy="954107"/>
          </a:xfrm>
          <a:prstGeom prst="rect">
            <a:avLst/>
          </a:prstGeom>
          <a:noFill/>
        </p:spPr>
        <p:txBody>
          <a:bodyPr wrap="square" rtlCol="0">
            <a:spAutoFit/>
          </a:bodyPr>
          <a:lstStyle/>
          <a:p>
            <a:r>
              <a:rPr lang="en-US" sz="2800" err="1">
                <a:solidFill>
                  <a:schemeClr val="bg1"/>
                </a:solidFill>
              </a:rPr>
              <a:t>Thứ</a:t>
            </a:r>
            <a:r>
              <a:rPr lang="en-US" sz="2800">
                <a:solidFill>
                  <a:schemeClr val="bg1"/>
                </a:solidFill>
              </a:rPr>
              <a:t> </a:t>
            </a:r>
            <a:r>
              <a:rPr lang="en-US" sz="2800" err="1">
                <a:solidFill>
                  <a:schemeClr val="bg1"/>
                </a:solidFill>
              </a:rPr>
              <a:t>phát</a:t>
            </a:r>
            <a:r>
              <a:rPr lang="en-US" sz="2800">
                <a:solidFill>
                  <a:schemeClr val="bg1"/>
                </a:solidFill>
              </a:rPr>
              <a:t> do </a:t>
            </a:r>
            <a:r>
              <a:rPr lang="en-US" sz="2800" err="1">
                <a:solidFill>
                  <a:schemeClr val="bg1"/>
                </a:solidFill>
              </a:rPr>
              <a:t>gắng</a:t>
            </a:r>
            <a:r>
              <a:rPr lang="en-US" sz="2800">
                <a:solidFill>
                  <a:schemeClr val="bg1"/>
                </a:solidFill>
              </a:rPr>
              <a:t> </a:t>
            </a:r>
            <a:r>
              <a:rPr lang="en-US" sz="2800" err="1">
                <a:solidFill>
                  <a:schemeClr val="bg1"/>
                </a:solidFill>
              </a:rPr>
              <a:t>sức</a:t>
            </a:r>
            <a:endParaRPr lang="en-US" sz="28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 </a:t>
            </a:r>
            <a:r>
              <a:rPr lang="en-US" err="1">
                <a:solidFill>
                  <a:srgbClr val="FFFF00"/>
                </a:solidFill>
              </a:rPr>
              <a:t>cao</a:t>
            </a:r>
            <a:r>
              <a:rPr lang="en-US">
                <a:solidFill>
                  <a:srgbClr val="FFFF00"/>
                </a:solidFill>
              </a:rPr>
              <a:t>, </a:t>
            </a:r>
            <a:r>
              <a:rPr lang="en-US" err="1">
                <a:solidFill>
                  <a:srgbClr val="FFFF00"/>
                </a:solidFill>
              </a:rPr>
              <a:t>nhọn</a:t>
            </a:r>
            <a:r>
              <a:rPr lang="en-US">
                <a:solidFill>
                  <a:srgbClr val="FFFF00"/>
                </a:solidFill>
              </a:rPr>
              <a:t>, </a:t>
            </a:r>
            <a:r>
              <a:rPr lang="en-US" err="1">
                <a:solidFill>
                  <a:srgbClr val="FFFF00"/>
                </a:solidFill>
              </a:rPr>
              <a:t>đối</a:t>
            </a:r>
            <a:r>
              <a:rPr lang="en-US">
                <a:solidFill>
                  <a:srgbClr val="FFFF00"/>
                </a:solidFill>
              </a:rPr>
              <a:t> </a:t>
            </a:r>
            <a:r>
              <a:rPr lang="en-US" err="1">
                <a:solidFill>
                  <a:srgbClr val="FFFF00"/>
                </a:solidFill>
              </a:rPr>
              <a:t>xứng</a:t>
            </a:r>
            <a:endParaRPr lang="en-US">
              <a:solidFill>
                <a:srgbClr val="FFFF00"/>
              </a:solidFill>
            </a:endParaRPr>
          </a:p>
        </p:txBody>
      </p:sp>
      <p:sp>
        <p:nvSpPr>
          <p:cNvPr id="3" name="Content Placeholder 2"/>
          <p:cNvSpPr>
            <a:spLocks noGrp="1"/>
          </p:cNvSpPr>
          <p:nvPr>
            <p:ph idx="1"/>
          </p:nvPr>
        </p:nvSpPr>
        <p:spPr>
          <a:xfrm>
            <a:off x="457200" y="5758814"/>
            <a:ext cx="8229600" cy="1099186"/>
          </a:xfrm>
        </p:spPr>
        <p:txBody>
          <a:bodyPr>
            <a:normAutofit lnSpcReduction="10000"/>
          </a:bodyPr>
          <a:lstStyle/>
          <a:p>
            <a:r>
              <a:rPr lang="en-US">
                <a:solidFill>
                  <a:schemeClr val="bg1"/>
                </a:solidFill>
              </a:rPr>
              <a:t>NMCT </a:t>
            </a:r>
            <a:r>
              <a:rPr lang="en-US" err="1">
                <a:solidFill>
                  <a:schemeClr val="bg1"/>
                </a:solidFill>
              </a:rPr>
              <a:t>giai</a:t>
            </a:r>
            <a:r>
              <a:rPr lang="en-US">
                <a:solidFill>
                  <a:schemeClr val="bg1"/>
                </a:solidFill>
              </a:rPr>
              <a:t> </a:t>
            </a:r>
            <a:r>
              <a:rPr lang="en-US" err="1">
                <a:solidFill>
                  <a:schemeClr val="bg1"/>
                </a:solidFill>
              </a:rPr>
              <a:t>đoạn</a:t>
            </a:r>
            <a:r>
              <a:rPr lang="en-US">
                <a:solidFill>
                  <a:schemeClr val="bg1"/>
                </a:solidFill>
              </a:rPr>
              <a:t> </a:t>
            </a:r>
            <a:r>
              <a:rPr lang="en-US" err="1">
                <a:solidFill>
                  <a:schemeClr val="bg1"/>
                </a:solidFill>
              </a:rPr>
              <a:t>tối</a:t>
            </a:r>
            <a:r>
              <a:rPr lang="en-US">
                <a:solidFill>
                  <a:schemeClr val="bg1"/>
                </a:solidFill>
              </a:rPr>
              <a:t> </a:t>
            </a:r>
            <a:r>
              <a:rPr lang="en-US" err="1">
                <a:solidFill>
                  <a:schemeClr val="bg1"/>
                </a:solidFill>
              </a:rPr>
              <a:t>cấp</a:t>
            </a:r>
            <a:endParaRPr lang="en-US">
              <a:solidFill>
                <a:schemeClr val="bg1"/>
              </a:solidFill>
            </a:endParaRPr>
          </a:p>
          <a:p>
            <a:r>
              <a:rPr lang="en-US" err="1">
                <a:solidFill>
                  <a:schemeClr val="bg1"/>
                </a:solidFill>
              </a:rPr>
              <a:t>Đang</a:t>
            </a:r>
            <a:r>
              <a:rPr lang="en-US">
                <a:solidFill>
                  <a:schemeClr val="bg1"/>
                </a:solidFill>
              </a:rPr>
              <a:t> </a:t>
            </a:r>
            <a:r>
              <a:rPr lang="en-US" err="1">
                <a:solidFill>
                  <a:schemeClr val="bg1"/>
                </a:solidFill>
              </a:rPr>
              <a:t>trong</a:t>
            </a:r>
            <a:r>
              <a:rPr lang="en-US">
                <a:solidFill>
                  <a:schemeClr val="bg1"/>
                </a:solidFill>
              </a:rPr>
              <a:t> </a:t>
            </a:r>
            <a:r>
              <a:rPr lang="en-US" err="1">
                <a:solidFill>
                  <a:schemeClr val="bg1"/>
                </a:solidFill>
              </a:rPr>
              <a:t>cơn</a:t>
            </a:r>
            <a:r>
              <a:rPr lang="en-US">
                <a:solidFill>
                  <a:schemeClr val="bg1"/>
                </a:solidFill>
              </a:rPr>
              <a:t> </a:t>
            </a:r>
            <a:r>
              <a:rPr lang="en-US" err="1">
                <a:solidFill>
                  <a:schemeClr val="bg1"/>
                </a:solidFill>
              </a:rPr>
              <a:t>đau</a:t>
            </a:r>
            <a:r>
              <a:rPr lang="en-US">
                <a:solidFill>
                  <a:schemeClr val="bg1"/>
                </a:solidFill>
              </a:rPr>
              <a:t> </a:t>
            </a:r>
            <a:r>
              <a:rPr lang="en-US" err="1">
                <a:solidFill>
                  <a:schemeClr val="bg1"/>
                </a:solidFill>
              </a:rPr>
              <a:t>thắt</a:t>
            </a:r>
            <a:r>
              <a:rPr lang="en-US">
                <a:solidFill>
                  <a:schemeClr val="bg1"/>
                </a:solidFill>
              </a:rPr>
              <a:t> </a:t>
            </a:r>
            <a:r>
              <a:rPr lang="en-US" err="1">
                <a:solidFill>
                  <a:schemeClr val="bg1"/>
                </a:solidFill>
              </a:rPr>
              <a:t>ngực</a:t>
            </a:r>
            <a:r>
              <a:rPr lang="en-US">
                <a:solidFill>
                  <a:schemeClr val="bg1"/>
                </a:solidFill>
              </a:rPr>
              <a:t> </a:t>
            </a:r>
            <a:r>
              <a:rPr lang="en-US" err="1">
                <a:solidFill>
                  <a:schemeClr val="bg1"/>
                </a:solidFill>
              </a:rPr>
              <a:t>Prinzmetal</a:t>
            </a:r>
            <a:endParaRPr lang="en-US">
              <a:solidFill>
                <a:schemeClr val="bg1"/>
              </a:solidFill>
            </a:endParaRPr>
          </a:p>
        </p:txBody>
      </p:sp>
      <p:pic>
        <p:nvPicPr>
          <p:cNvPr id="1026" name="Picture 2" descr="http://1.bp.blogspot.com/_ES0GyVWZYyw/SZb5n8kZmAI/AAAAAAAAAEE/w5U1Y0SV8f0/s1600/1528--hyperacute+T+waves+with+diffuse+ST+depression+and+STE+aV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4463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795" y="462280"/>
            <a:ext cx="9152255" cy="3256280"/>
          </a:xfrm>
          <a:prstGeom prst="rect">
            <a:avLst/>
          </a:prstGeom>
        </p:spPr>
      </p:pic>
      <p:sp>
        <p:nvSpPr>
          <p:cNvPr id="6" name="Text Box 5"/>
          <p:cNvSpPr txBox="1"/>
          <p:nvPr/>
        </p:nvSpPr>
        <p:spPr>
          <a:xfrm>
            <a:off x="1392555" y="4705350"/>
            <a:ext cx="6717030" cy="645160"/>
          </a:xfrm>
          <a:prstGeom prst="rect">
            <a:avLst/>
          </a:prstGeom>
          <a:noFill/>
        </p:spPr>
        <p:txBody>
          <a:bodyPr wrap="square" rtlCol="0">
            <a:spAutoFit/>
          </a:bodyPr>
          <a:lstStyle/>
          <a:p>
            <a:r>
              <a:rPr lang="en-US" sz="3600" b="1">
                <a:solidFill>
                  <a:srgbClr val="FFFF00"/>
                </a:solidFill>
              </a:rPr>
              <a:t>HỘI CHỨNG (MẠCH) VÀNH MẠN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rPr>
              <a:t>T </a:t>
            </a:r>
            <a:r>
              <a:rPr lang="en-US" err="1">
                <a:solidFill>
                  <a:srgbClr val="FFFF00"/>
                </a:solidFill>
              </a:rPr>
              <a:t>dẹt</a:t>
            </a:r>
            <a:endParaRPr lang="en-US"/>
          </a:p>
        </p:txBody>
      </p:sp>
      <p:sp>
        <p:nvSpPr>
          <p:cNvPr id="3" name="Content Placeholder 2"/>
          <p:cNvSpPr>
            <a:spLocks noGrp="1"/>
          </p:cNvSpPr>
          <p:nvPr>
            <p:ph idx="1"/>
          </p:nvPr>
        </p:nvSpPr>
        <p:spPr>
          <a:xfrm>
            <a:off x="228600" y="5982664"/>
            <a:ext cx="8229600" cy="951536"/>
          </a:xfrm>
        </p:spPr>
        <p:txBody>
          <a:bodyPr>
            <a:normAutofit fontScale="70000" lnSpcReduction="20000"/>
          </a:bodyPr>
          <a:lstStyle/>
          <a:p>
            <a:r>
              <a:rPr lang="en-US" err="1">
                <a:solidFill>
                  <a:schemeClr val="bg1"/>
                </a:solidFill>
              </a:rPr>
              <a:t>Không</a:t>
            </a:r>
            <a:r>
              <a:rPr lang="en-US">
                <a:solidFill>
                  <a:schemeClr val="bg1"/>
                </a:solidFill>
              </a:rPr>
              <a:t> </a:t>
            </a:r>
            <a:r>
              <a:rPr lang="en-US" err="1">
                <a:solidFill>
                  <a:schemeClr val="bg1"/>
                </a:solidFill>
              </a:rPr>
              <a:t>đặc</a:t>
            </a:r>
            <a:r>
              <a:rPr lang="en-US">
                <a:solidFill>
                  <a:schemeClr val="bg1"/>
                </a:solidFill>
              </a:rPr>
              <a:t> </a:t>
            </a:r>
            <a:r>
              <a:rPr lang="en-US" err="1">
                <a:solidFill>
                  <a:schemeClr val="bg1"/>
                </a:solidFill>
              </a:rPr>
              <a:t>hiệu</a:t>
            </a:r>
            <a:r>
              <a:rPr lang="en-US">
                <a:solidFill>
                  <a:schemeClr val="bg1"/>
                </a:solidFill>
              </a:rPr>
              <a:t> </a:t>
            </a:r>
            <a:r>
              <a:rPr lang="en-US" err="1">
                <a:solidFill>
                  <a:schemeClr val="bg1"/>
                </a:solidFill>
              </a:rPr>
              <a:t>cho</a:t>
            </a:r>
            <a:r>
              <a:rPr lang="en-US">
                <a:solidFill>
                  <a:schemeClr val="bg1"/>
                </a:solidFill>
              </a:rPr>
              <a:t> </a:t>
            </a:r>
            <a:r>
              <a:rPr lang="en-US" err="1">
                <a:solidFill>
                  <a:schemeClr val="bg1"/>
                </a:solidFill>
              </a:rPr>
              <a:t>bệnh</a:t>
            </a:r>
            <a:r>
              <a:rPr lang="en-US">
                <a:solidFill>
                  <a:schemeClr val="bg1"/>
                </a:solidFill>
              </a:rPr>
              <a:t> </a:t>
            </a:r>
            <a:r>
              <a:rPr lang="en-US" err="1">
                <a:solidFill>
                  <a:schemeClr val="bg1"/>
                </a:solidFill>
              </a:rPr>
              <a:t>mạch</a:t>
            </a:r>
            <a:r>
              <a:rPr lang="en-US">
                <a:solidFill>
                  <a:schemeClr val="bg1"/>
                </a:solidFill>
              </a:rPr>
              <a:t> </a:t>
            </a:r>
            <a:r>
              <a:rPr lang="en-US" err="1">
                <a:solidFill>
                  <a:schemeClr val="bg1"/>
                </a:solidFill>
              </a:rPr>
              <a:t>vành</a:t>
            </a:r>
            <a:r>
              <a:rPr lang="en-US">
                <a:solidFill>
                  <a:schemeClr val="bg1"/>
                </a:solidFill>
              </a:rPr>
              <a:t>!</a:t>
            </a:r>
          </a:p>
          <a:p>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gặp</a:t>
            </a:r>
            <a:r>
              <a:rPr lang="en-US">
                <a:solidFill>
                  <a:schemeClr val="bg1"/>
                </a:solidFill>
              </a:rPr>
              <a:t> </a:t>
            </a:r>
            <a:r>
              <a:rPr lang="en-US" err="1">
                <a:solidFill>
                  <a:schemeClr val="bg1"/>
                </a:solidFill>
              </a:rPr>
              <a:t>trên</a:t>
            </a:r>
            <a:r>
              <a:rPr lang="en-US">
                <a:solidFill>
                  <a:schemeClr val="bg1"/>
                </a:solidFill>
              </a:rPr>
              <a:t> </a:t>
            </a:r>
            <a:r>
              <a:rPr lang="en-US" err="1">
                <a:solidFill>
                  <a:schemeClr val="bg1"/>
                </a:solidFill>
              </a:rPr>
              <a:t>người</a:t>
            </a:r>
            <a:r>
              <a:rPr lang="en-US">
                <a:solidFill>
                  <a:schemeClr val="bg1"/>
                </a:solidFill>
              </a:rPr>
              <a:t> </a:t>
            </a:r>
            <a:r>
              <a:rPr lang="en-US" err="1">
                <a:solidFill>
                  <a:schemeClr val="bg1"/>
                </a:solidFill>
              </a:rPr>
              <a:t>bình</a:t>
            </a:r>
            <a:r>
              <a:rPr lang="en-US">
                <a:solidFill>
                  <a:schemeClr val="bg1"/>
                </a:solidFill>
              </a:rPr>
              <a:t> </a:t>
            </a:r>
            <a:r>
              <a:rPr lang="en-US" err="1">
                <a:solidFill>
                  <a:schemeClr val="bg1"/>
                </a:solidFill>
              </a:rPr>
              <a:t>thường</a:t>
            </a:r>
            <a:r>
              <a:rPr lang="en-US">
                <a:solidFill>
                  <a:schemeClr val="bg1"/>
                </a:solidFill>
              </a:rPr>
              <a:t> </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thay</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đổi</a:t>
            </a:r>
            <a:r>
              <a:rPr lang="en-US">
                <a:solidFill>
                  <a:schemeClr val="bg1"/>
                </a:solidFill>
                <a:sym typeface="Wingdings" panose="05000000000000000000" pitchFamily="2" charset="2"/>
              </a:rPr>
              <a:t> ST-T </a:t>
            </a:r>
            <a:r>
              <a:rPr lang="en-US" err="1">
                <a:solidFill>
                  <a:schemeClr val="bg1"/>
                </a:solidFill>
                <a:sym typeface="Wingdings" panose="05000000000000000000" pitchFamily="2" charset="2"/>
              </a:rPr>
              <a:t>không</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đặc</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hiệu</a:t>
            </a:r>
            <a:endParaRPr lang="en-US">
              <a:solidFill>
                <a:schemeClr val="bg1"/>
              </a:solidFill>
            </a:endParaRPr>
          </a:p>
        </p:txBody>
      </p:sp>
      <p:pic>
        <p:nvPicPr>
          <p:cNvPr id="2050" name="Picture 2" descr="Káº¿t quáº£ hÃ¬nh áº£nh cho flattened t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992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 </a:t>
            </a:r>
            <a:r>
              <a:rPr lang="en-US" err="1">
                <a:solidFill>
                  <a:srgbClr val="FFFF00"/>
                </a:solidFill>
              </a:rPr>
              <a:t>âm</a:t>
            </a:r>
            <a:r>
              <a:rPr lang="en-US">
                <a:solidFill>
                  <a:srgbClr val="FFFF00"/>
                </a:solidFill>
              </a:rPr>
              <a:t>, </a:t>
            </a:r>
            <a:r>
              <a:rPr lang="en-US" err="1">
                <a:solidFill>
                  <a:srgbClr val="FFFF00"/>
                </a:solidFill>
              </a:rPr>
              <a:t>đối</a:t>
            </a:r>
            <a:r>
              <a:rPr lang="en-US">
                <a:solidFill>
                  <a:srgbClr val="FFFF00"/>
                </a:solidFill>
              </a:rPr>
              <a:t> </a:t>
            </a:r>
            <a:r>
              <a:rPr lang="en-US" err="1">
                <a:solidFill>
                  <a:srgbClr val="FFFF00"/>
                </a:solidFill>
              </a:rPr>
              <a:t>xứng</a:t>
            </a:r>
            <a:endParaRPr lang="en-US"/>
          </a:p>
        </p:txBody>
      </p:sp>
      <p:sp>
        <p:nvSpPr>
          <p:cNvPr id="3" name="Content Placeholder 2"/>
          <p:cNvSpPr>
            <a:spLocks noGrp="1"/>
          </p:cNvSpPr>
          <p:nvPr>
            <p:ph idx="1"/>
          </p:nvPr>
        </p:nvSpPr>
        <p:spPr/>
        <p:txBody>
          <a:bodyPr/>
          <a:lstStyle/>
          <a:p>
            <a:r>
              <a:rPr lang="en-US" err="1">
                <a:solidFill>
                  <a:schemeClr val="bg1"/>
                </a:solidFill>
              </a:rPr>
              <a:t>Tại</a:t>
            </a:r>
            <a:r>
              <a:rPr lang="en-US">
                <a:solidFill>
                  <a:schemeClr val="bg1"/>
                </a:solidFill>
              </a:rPr>
              <a:t> V1 </a:t>
            </a:r>
            <a:r>
              <a:rPr lang="en-US" err="1">
                <a:solidFill>
                  <a:schemeClr val="bg1"/>
                </a:solidFill>
              </a:rPr>
              <a:t>và</a:t>
            </a:r>
            <a:r>
              <a:rPr lang="en-US">
                <a:solidFill>
                  <a:schemeClr val="bg1"/>
                </a:solidFill>
              </a:rPr>
              <a:t> </a:t>
            </a:r>
            <a:r>
              <a:rPr lang="en-US" err="1">
                <a:solidFill>
                  <a:schemeClr val="bg1"/>
                </a:solidFill>
              </a:rPr>
              <a:t>aVR</a:t>
            </a:r>
            <a:r>
              <a:rPr lang="en-US">
                <a:solidFill>
                  <a:schemeClr val="bg1"/>
                </a:solidFill>
              </a:rPr>
              <a:t>, </a:t>
            </a:r>
            <a:r>
              <a:rPr lang="en-US" err="1">
                <a:solidFill>
                  <a:schemeClr val="bg1"/>
                </a:solidFill>
              </a:rPr>
              <a:t>sóng</a:t>
            </a:r>
            <a:r>
              <a:rPr lang="en-US">
                <a:solidFill>
                  <a:schemeClr val="bg1"/>
                </a:solidFill>
              </a:rPr>
              <a:t> T </a:t>
            </a:r>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âm</a:t>
            </a:r>
            <a:r>
              <a:rPr lang="en-US">
                <a:solidFill>
                  <a:schemeClr val="bg1"/>
                </a:solidFill>
              </a:rPr>
              <a:t> </a:t>
            </a:r>
            <a:r>
              <a:rPr lang="en-US" err="1">
                <a:solidFill>
                  <a:schemeClr val="bg1"/>
                </a:solidFill>
              </a:rPr>
              <a:t>nhưng</a:t>
            </a:r>
            <a:r>
              <a:rPr lang="en-US">
                <a:solidFill>
                  <a:schemeClr val="bg1"/>
                </a:solidFill>
              </a:rPr>
              <a:t> &lt; 3mm</a:t>
            </a:r>
          </a:p>
          <a:p>
            <a:r>
              <a:rPr lang="en-US" err="1">
                <a:solidFill>
                  <a:schemeClr val="bg1"/>
                </a:solidFill>
              </a:rPr>
              <a:t>Sóng</a:t>
            </a:r>
            <a:r>
              <a:rPr lang="en-US">
                <a:solidFill>
                  <a:schemeClr val="bg1"/>
                </a:solidFill>
              </a:rPr>
              <a:t> T </a:t>
            </a:r>
            <a:r>
              <a:rPr lang="en-US" err="1">
                <a:solidFill>
                  <a:schemeClr val="bg1"/>
                </a:solidFill>
              </a:rPr>
              <a:t>âm</a:t>
            </a:r>
            <a:r>
              <a:rPr lang="en-US">
                <a:solidFill>
                  <a:schemeClr val="bg1"/>
                </a:solidFill>
              </a:rPr>
              <a:t> </a:t>
            </a:r>
            <a:r>
              <a:rPr lang="en-US" err="1">
                <a:solidFill>
                  <a:schemeClr val="bg1"/>
                </a:solidFill>
              </a:rPr>
              <a:t>sâu</a:t>
            </a:r>
            <a:r>
              <a:rPr lang="en-US">
                <a:solidFill>
                  <a:schemeClr val="bg1"/>
                </a:solidFill>
              </a:rPr>
              <a:t> &gt; 3mm, </a:t>
            </a:r>
            <a:r>
              <a:rPr lang="en-US" err="1">
                <a:solidFill>
                  <a:schemeClr val="bg1"/>
                </a:solidFill>
              </a:rPr>
              <a:t>đối</a:t>
            </a:r>
            <a:r>
              <a:rPr lang="en-US">
                <a:solidFill>
                  <a:schemeClr val="bg1"/>
                </a:solidFill>
              </a:rPr>
              <a:t> </a:t>
            </a:r>
            <a:r>
              <a:rPr lang="en-US" err="1">
                <a:solidFill>
                  <a:schemeClr val="bg1"/>
                </a:solidFill>
              </a:rPr>
              <a:t>xứng</a:t>
            </a:r>
            <a:r>
              <a:rPr lang="en-US">
                <a:solidFill>
                  <a:schemeClr val="bg1"/>
                </a:solidFill>
              </a:rPr>
              <a:t>: </a:t>
            </a:r>
            <a:r>
              <a:rPr lang="en-US" err="1">
                <a:solidFill>
                  <a:schemeClr val="bg1"/>
                </a:solidFill>
              </a:rPr>
              <a:t>bất</a:t>
            </a:r>
            <a:r>
              <a:rPr lang="en-US">
                <a:solidFill>
                  <a:schemeClr val="bg1"/>
                </a:solidFill>
              </a:rPr>
              <a:t> </a:t>
            </a:r>
            <a:r>
              <a:rPr lang="en-US" err="1">
                <a:solidFill>
                  <a:schemeClr val="bg1"/>
                </a:solidFill>
              </a:rPr>
              <a:t>thường</a:t>
            </a:r>
            <a:endParaRPr lang="en-US">
              <a:solidFill>
                <a:schemeClr val="bg1"/>
              </a:solidFill>
            </a:endParaRPr>
          </a:p>
        </p:txBody>
      </p:sp>
      <p:pic>
        <p:nvPicPr>
          <p:cNvPr id="3074" name="Picture 2" descr="Káº¿t quáº£ hÃ¬nh áº£nh cho t wave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5307"/>
            <a:ext cx="9143999" cy="3902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Tình huống LS</a:t>
            </a:r>
          </a:p>
        </p:txBody>
      </p:sp>
      <p:sp>
        <p:nvSpPr>
          <p:cNvPr id="3" name="Content Placeholder 2"/>
          <p:cNvSpPr>
            <a:spLocks noGrp="1"/>
          </p:cNvSpPr>
          <p:nvPr>
            <p:ph idx="1"/>
          </p:nvPr>
        </p:nvSpPr>
        <p:spPr>
          <a:xfrm>
            <a:off x="457200" y="1600200"/>
            <a:ext cx="8229600" cy="5105400"/>
          </a:xfrm>
        </p:spPr>
        <p:txBody>
          <a:bodyPr/>
          <a:lstStyle/>
          <a:p>
            <a:r>
              <a:rPr lang="en-US">
                <a:solidFill>
                  <a:schemeClr val="bg1"/>
                </a:solidFill>
              </a:rPr>
              <a:t>BN nam, 55 tuổi, đến khám vì đau ngực</a:t>
            </a:r>
          </a:p>
          <a:p>
            <a:r>
              <a:rPr lang="en-US">
                <a:solidFill>
                  <a:schemeClr val="bg1"/>
                </a:solidFill>
              </a:rPr>
              <a:t>Tiền căn: HTL 25 gói-năm, THA không điều trị</a:t>
            </a:r>
          </a:p>
          <a:p>
            <a:endParaRPr lang="en-US">
              <a:solidFill>
                <a:schemeClr val="bg1"/>
              </a:solidFill>
            </a:endParaRPr>
          </a:p>
          <a:p>
            <a:r>
              <a:rPr lang="en-US">
                <a:solidFill>
                  <a:schemeClr val="bg1"/>
                </a:solidFill>
              </a:rPr>
              <a:t>BN thỉnh thoảng xuất hiện đau ngực kiểu đè nặng vùng ngực (T) không lan khi mang vật nặng hoặc leo 3 tầng lầu, kéo dài # 3-5ph, ngồi nghỉ thì giảm</a:t>
            </a:r>
          </a:p>
          <a:p>
            <a:endParaRPr lang="en-US">
              <a:solidFill>
                <a:schemeClr val="bg1"/>
              </a:solidFill>
            </a:endParaRPr>
          </a:p>
          <a:p>
            <a:r>
              <a:rPr lang="en-US">
                <a:solidFill>
                  <a:schemeClr val="bg1"/>
                </a:solidFill>
              </a:rPr>
              <a:t>Khám LS: ch</a:t>
            </a:r>
            <a:r>
              <a:rPr lang="vi-VN">
                <a:solidFill>
                  <a:schemeClr val="bg1"/>
                </a:solidFill>
              </a:rPr>
              <a:t>ư</a:t>
            </a:r>
            <a:r>
              <a:rPr lang="en-US">
                <a:solidFill>
                  <a:schemeClr val="bg1"/>
                </a:solidFill>
              </a:rPr>
              <a:t>a phát hiện bất th</a:t>
            </a:r>
            <a:r>
              <a:rPr lang="vi-VN">
                <a:solidFill>
                  <a:schemeClr val="bg1"/>
                </a:solidFill>
              </a:rPr>
              <a:t>ư</a:t>
            </a:r>
            <a:r>
              <a:rPr lang="en-US">
                <a:solidFill>
                  <a:schemeClr val="bg1"/>
                </a:solidFill>
              </a:rPr>
              <a:t>ờng</a:t>
            </a:r>
          </a:p>
          <a:p>
            <a:endParaRPr lang="en-US">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6" y="838200"/>
            <a:ext cx="9103360" cy="426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38300" y="5727412"/>
            <a:ext cx="5867400" cy="584775"/>
          </a:xfrm>
          <a:prstGeom prst="rect">
            <a:avLst/>
          </a:prstGeom>
          <a:noFill/>
        </p:spPr>
        <p:txBody>
          <a:bodyPr wrap="square" rtlCol="0">
            <a:spAutoFit/>
          </a:bodyPr>
          <a:lstStyle/>
          <a:p>
            <a:r>
              <a:rPr lang="en-US" sz="3200">
                <a:solidFill>
                  <a:schemeClr val="bg1"/>
                </a:solidFill>
              </a:rPr>
              <a:t>Cần làm gì tiếp theo?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ECG GẮNG SỨC</a:t>
            </a:r>
          </a:p>
        </p:txBody>
      </p:sp>
      <p:sp>
        <p:nvSpPr>
          <p:cNvPr id="3" name="Content Placeholder 2"/>
          <p:cNvSpPr>
            <a:spLocks noGrp="1"/>
          </p:cNvSpPr>
          <p:nvPr>
            <p:ph idx="1"/>
          </p:nvPr>
        </p:nvSpPr>
        <p:spPr/>
        <p:txBody>
          <a:bodyPr/>
          <a:lstStyle/>
          <a:p>
            <a:r>
              <a:rPr lang="en-US">
                <a:solidFill>
                  <a:schemeClr val="bg1"/>
                </a:solidFill>
              </a:rPr>
              <a:t>ECG gắng sức trên thảm lăn</a:t>
            </a:r>
          </a:p>
          <a:p>
            <a:endParaRPr lang="en-US">
              <a:solidFill>
                <a:schemeClr val="bg1"/>
              </a:solidFill>
            </a:endParaRPr>
          </a:p>
          <a:p>
            <a:r>
              <a:rPr lang="en-US">
                <a:solidFill>
                  <a:schemeClr val="bg1"/>
                </a:solidFill>
              </a:rPr>
              <a:t>ECG gắng sức chạy xe đạp tại chỗ</a:t>
            </a:r>
          </a:p>
          <a:p>
            <a:endParaRPr lang="en-US">
              <a:solidFill>
                <a:schemeClr val="bg1"/>
              </a:solidFill>
            </a:endParaRPr>
          </a:p>
          <a:p>
            <a:r>
              <a:rPr lang="en-US">
                <a:solidFill>
                  <a:schemeClr val="bg1"/>
                </a:solidFill>
              </a:rPr>
              <a:t>ECG gắng sức sử dụng đồng vị phóng xạ [technetium-99 (Tc-99)}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rPr>
              <a:t>ECG GẮNG SỨC VỚI THẢM LĂN</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968" y="1143001"/>
            <a:ext cx="6218032"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 name="Picture 6"/>
          <p:cNvPicPr>
            <a:picLocks noChangeAspect="1"/>
          </p:cNvPicPr>
          <p:nvPr/>
        </p:nvPicPr>
        <p:blipFill>
          <a:blip r:embed="rId2"/>
          <a:stretch>
            <a:fillRect/>
          </a:stretch>
        </p:blipFill>
        <p:spPr>
          <a:xfrm>
            <a:off x="0" y="381000"/>
            <a:ext cx="9144000" cy="6096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ting 12 lead ECG before exercise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 y="1066800"/>
            <a:ext cx="9138138" cy="434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12 lead ECG at peak exercise test showing positive result with ST segment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083704"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2" name="Picture 4" descr="Káº¿t quáº£ hÃ¬nh áº£nh cho 2 máº·t cuá»c s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 y="0"/>
            <a:ext cx="914399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THUẬT NGỮ</a:t>
            </a:r>
            <a:endParaRPr lang="en-US"/>
          </a:p>
        </p:txBody>
      </p:sp>
      <p:sp>
        <p:nvSpPr>
          <p:cNvPr id="3" name="Content Placeholder 2"/>
          <p:cNvSpPr>
            <a:spLocks noGrp="1"/>
          </p:cNvSpPr>
          <p:nvPr>
            <p:ph idx="1"/>
          </p:nvPr>
        </p:nvSpPr>
        <p:spPr>
          <a:xfrm>
            <a:off x="457200" y="1371600"/>
            <a:ext cx="8229600" cy="4525963"/>
          </a:xfrm>
        </p:spPr>
        <p:txBody>
          <a:bodyPr/>
          <a:lstStyle/>
          <a:p>
            <a:pPr marL="0" indent="0">
              <a:buNone/>
            </a:pPr>
            <a:r>
              <a:rPr lang="en-US" err="1">
                <a:solidFill>
                  <a:schemeClr val="accent6">
                    <a:lumMod val="60000"/>
                    <a:lumOff val="40000"/>
                  </a:schemeClr>
                </a:solidFill>
              </a:rPr>
              <a:t>Bệnh</a:t>
            </a:r>
            <a:r>
              <a:rPr lang="en-US">
                <a:solidFill>
                  <a:schemeClr val="accent6">
                    <a:lumMod val="60000"/>
                    <a:lumOff val="40000"/>
                  </a:schemeClr>
                </a:solidFill>
              </a:rPr>
              <a:t> (</a:t>
            </a:r>
            <a:r>
              <a:rPr lang="en-US" err="1">
                <a:solidFill>
                  <a:schemeClr val="accent6">
                    <a:lumMod val="60000"/>
                    <a:lumOff val="40000"/>
                  </a:schemeClr>
                </a:solidFill>
              </a:rPr>
              <a:t>động</a:t>
            </a:r>
            <a:r>
              <a:rPr lang="en-US">
                <a:solidFill>
                  <a:schemeClr val="accent6">
                    <a:lumMod val="60000"/>
                    <a:lumOff val="40000"/>
                  </a:schemeClr>
                </a:solidFill>
              </a:rPr>
              <a:t>) </a:t>
            </a:r>
            <a:r>
              <a:rPr lang="en-US" err="1">
                <a:solidFill>
                  <a:schemeClr val="accent6">
                    <a:lumMod val="60000"/>
                    <a:lumOff val="40000"/>
                  </a:schemeClr>
                </a:solidFill>
              </a:rPr>
              <a:t>mạch</a:t>
            </a:r>
            <a:r>
              <a:rPr lang="en-US">
                <a:solidFill>
                  <a:schemeClr val="accent6">
                    <a:lumMod val="60000"/>
                    <a:lumOff val="40000"/>
                  </a:schemeClr>
                </a:solidFill>
              </a:rPr>
              <a:t> </a:t>
            </a:r>
            <a:r>
              <a:rPr lang="en-US" err="1">
                <a:solidFill>
                  <a:schemeClr val="accent6">
                    <a:lumMod val="60000"/>
                    <a:lumOff val="40000"/>
                  </a:schemeClr>
                </a:solidFill>
              </a:rPr>
              <a:t>vành</a:t>
            </a:r>
            <a:r>
              <a:rPr lang="en-US">
                <a:solidFill>
                  <a:schemeClr val="accent6">
                    <a:lumMod val="60000"/>
                    <a:lumOff val="40000"/>
                  </a:schemeClr>
                </a:solidFill>
              </a:rPr>
              <a:t> </a:t>
            </a:r>
            <a:r>
              <a:rPr lang="en-US">
                <a:solidFill>
                  <a:schemeClr val="bg1"/>
                </a:solidFill>
              </a:rPr>
              <a:t>(Coronary Artery Disease – CAD): </a:t>
            </a:r>
            <a:r>
              <a:rPr lang="en-US" err="1">
                <a:solidFill>
                  <a:schemeClr val="bg1"/>
                </a:solidFill>
              </a:rPr>
              <a:t>hẹp</a:t>
            </a:r>
            <a:r>
              <a:rPr lang="en-US">
                <a:solidFill>
                  <a:schemeClr val="bg1"/>
                </a:solidFill>
              </a:rPr>
              <a:t> &gt;50% </a:t>
            </a:r>
            <a:r>
              <a:rPr lang="en-US" err="1">
                <a:solidFill>
                  <a:schemeClr val="bg1"/>
                </a:solidFill>
              </a:rPr>
              <a:t>lòng</a:t>
            </a:r>
            <a:r>
              <a:rPr lang="en-US">
                <a:solidFill>
                  <a:schemeClr val="bg1"/>
                </a:solidFill>
              </a:rPr>
              <a:t> ĐM </a:t>
            </a:r>
            <a:r>
              <a:rPr lang="en-US" err="1">
                <a:solidFill>
                  <a:schemeClr val="bg1"/>
                </a:solidFill>
              </a:rPr>
              <a:t>vành</a:t>
            </a:r>
            <a:r>
              <a:rPr lang="en-US">
                <a:solidFill>
                  <a:schemeClr val="bg1"/>
                </a:solidFill>
              </a:rPr>
              <a:t> </a:t>
            </a:r>
            <a:r>
              <a:rPr lang="en-US" err="1">
                <a:solidFill>
                  <a:schemeClr val="bg1"/>
                </a:solidFill>
              </a:rPr>
              <a:t>tại</a:t>
            </a:r>
            <a:r>
              <a:rPr lang="en-US">
                <a:solidFill>
                  <a:schemeClr val="bg1"/>
                </a:solidFill>
              </a:rPr>
              <a:t> </a:t>
            </a:r>
            <a:r>
              <a:rPr lang="en-US" err="1">
                <a:solidFill>
                  <a:schemeClr val="bg1"/>
                </a:solidFill>
              </a:rPr>
              <a:t>thượng</a:t>
            </a:r>
            <a:r>
              <a:rPr lang="en-US">
                <a:solidFill>
                  <a:schemeClr val="bg1"/>
                </a:solidFill>
              </a:rPr>
              <a:t> </a:t>
            </a:r>
            <a:r>
              <a:rPr lang="en-US" err="1">
                <a:solidFill>
                  <a:schemeClr val="bg1"/>
                </a:solidFill>
              </a:rPr>
              <a:t>tâm</a:t>
            </a:r>
            <a:r>
              <a:rPr lang="en-US">
                <a:solidFill>
                  <a:schemeClr val="bg1"/>
                </a:solidFill>
              </a:rPr>
              <a:t> </a:t>
            </a:r>
            <a:r>
              <a:rPr lang="en-US" err="1">
                <a:solidFill>
                  <a:schemeClr val="bg1"/>
                </a:solidFill>
              </a:rPr>
              <a:t>mạc</a:t>
            </a:r>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p:txBody>
      </p:sp>
      <p:graphicFrame>
        <p:nvGraphicFramePr>
          <p:cNvPr id="5" name="Diagram 4"/>
          <p:cNvGraphicFramePr/>
          <p:nvPr/>
        </p:nvGraphicFramePr>
        <p:xfrm>
          <a:off x="381000" y="2514600"/>
          <a:ext cx="8153400" cy="345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70562" y="6027003"/>
            <a:ext cx="6629400" cy="830997"/>
          </a:xfrm>
          <a:prstGeom prst="rect">
            <a:avLst/>
          </a:prstGeom>
          <a:noFill/>
        </p:spPr>
        <p:txBody>
          <a:bodyPr wrap="square" rtlCol="0">
            <a:spAutoFit/>
          </a:bodyPr>
          <a:lstStyle/>
          <a:p>
            <a:r>
              <a:rPr lang="en-US" sz="1600" i="1">
                <a:solidFill>
                  <a:schemeClr val="bg1"/>
                </a:solidFill>
              </a:rPr>
              <a:t>STEMI: ST Elevation Myocardial Infarction</a:t>
            </a:r>
          </a:p>
          <a:p>
            <a:r>
              <a:rPr lang="en-US" sz="1600" i="1">
                <a:solidFill>
                  <a:schemeClr val="bg1"/>
                </a:solidFill>
              </a:rPr>
              <a:t>NSTEMI: Non-ST Elevation Myocardial Infarction</a:t>
            </a:r>
          </a:p>
          <a:p>
            <a:r>
              <a:rPr lang="en-US" sz="1600" i="1">
                <a:solidFill>
                  <a:schemeClr val="bg1"/>
                </a:solidFill>
              </a:rPr>
              <a:t>UA: Unstable Angina Pectoris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a:solidFill>
                  <a:srgbClr val="FFFF00"/>
                </a:solidFill>
                <a:latin typeface="Arial" panose="020B0604020202020204" pitchFamily="34" charset="0"/>
                <a:cs typeface="Arial" panose="020B0604020202020204" pitchFamily="34" charset="0"/>
              </a:rPr>
              <a:t>THAY ĐỔI ST TRONG BỆNH LÝ KHÁC</a:t>
            </a:r>
          </a:p>
        </p:txBody>
      </p:sp>
      <p:sp>
        <p:nvSpPr>
          <p:cNvPr id="3" name="Content Placeholder 2"/>
          <p:cNvSpPr>
            <a:spLocks noGrp="1"/>
          </p:cNvSpPr>
          <p:nvPr>
            <p:ph idx="1"/>
          </p:nvPr>
        </p:nvSpPr>
        <p:spPr/>
        <p:txBody>
          <a:bodyPr/>
          <a:lstStyle/>
          <a:p>
            <a:r>
              <a:rPr lang="en-US">
                <a:solidFill>
                  <a:srgbClr val="FFC000"/>
                </a:solidFill>
              </a:rPr>
              <a:t>Block </a:t>
            </a:r>
            <a:r>
              <a:rPr lang="en-US" err="1">
                <a:solidFill>
                  <a:srgbClr val="FFC000"/>
                </a:solidFill>
              </a:rPr>
              <a:t>nhánh</a:t>
            </a:r>
            <a:r>
              <a:rPr lang="en-US">
                <a:solidFill>
                  <a:schemeClr val="bg1"/>
                </a:solidFill>
              </a:rPr>
              <a:t>: ST </a:t>
            </a:r>
            <a:r>
              <a:rPr lang="en-US" err="1">
                <a:solidFill>
                  <a:schemeClr val="bg1"/>
                </a:solidFill>
              </a:rPr>
              <a:t>chênh</a:t>
            </a:r>
            <a:r>
              <a:rPr lang="en-US">
                <a:solidFill>
                  <a:schemeClr val="bg1"/>
                </a:solidFill>
              </a:rPr>
              <a:t> </a:t>
            </a:r>
            <a:r>
              <a:rPr lang="en-US" err="1">
                <a:solidFill>
                  <a:schemeClr val="bg1"/>
                </a:solidFill>
              </a:rPr>
              <a:t>trái</a:t>
            </a:r>
            <a:r>
              <a:rPr lang="en-US">
                <a:solidFill>
                  <a:schemeClr val="bg1"/>
                </a:solidFill>
              </a:rPr>
              <a:t> </a:t>
            </a:r>
            <a:r>
              <a:rPr lang="en-US" err="1">
                <a:solidFill>
                  <a:schemeClr val="bg1"/>
                </a:solidFill>
              </a:rPr>
              <a:t>chiều</a:t>
            </a:r>
            <a:r>
              <a:rPr lang="en-US">
                <a:solidFill>
                  <a:schemeClr val="bg1"/>
                </a:solidFill>
              </a:rPr>
              <a:t> </a:t>
            </a:r>
            <a:r>
              <a:rPr lang="en-US" err="1">
                <a:solidFill>
                  <a:schemeClr val="bg1"/>
                </a:solidFill>
              </a:rPr>
              <a:t>với</a:t>
            </a:r>
            <a:r>
              <a:rPr lang="en-US">
                <a:solidFill>
                  <a:schemeClr val="bg1"/>
                </a:solidFill>
              </a:rPr>
              <a:t> </a:t>
            </a:r>
            <a:r>
              <a:rPr lang="en-US" err="1">
                <a:solidFill>
                  <a:schemeClr val="bg1"/>
                </a:solidFill>
              </a:rPr>
              <a:t>pha</a:t>
            </a:r>
            <a:r>
              <a:rPr lang="en-US">
                <a:solidFill>
                  <a:schemeClr val="bg1"/>
                </a:solidFill>
              </a:rPr>
              <a:t> </a:t>
            </a:r>
            <a:r>
              <a:rPr lang="en-US" err="1">
                <a:solidFill>
                  <a:schemeClr val="bg1"/>
                </a:solidFill>
              </a:rPr>
              <a:t>ưu</a:t>
            </a:r>
            <a:r>
              <a:rPr lang="en-US">
                <a:solidFill>
                  <a:schemeClr val="bg1"/>
                </a:solidFill>
              </a:rPr>
              <a:t> </a:t>
            </a:r>
            <a:r>
              <a:rPr lang="en-US" err="1">
                <a:solidFill>
                  <a:schemeClr val="bg1"/>
                </a:solidFill>
              </a:rPr>
              <a:t>thế</a:t>
            </a:r>
            <a:r>
              <a:rPr lang="en-US">
                <a:solidFill>
                  <a:schemeClr val="bg1"/>
                </a:solidFill>
              </a:rPr>
              <a:t> </a:t>
            </a:r>
            <a:r>
              <a:rPr lang="en-US" err="1">
                <a:solidFill>
                  <a:schemeClr val="bg1"/>
                </a:solidFill>
              </a:rPr>
              <a:t>của</a:t>
            </a:r>
            <a:r>
              <a:rPr lang="en-US">
                <a:solidFill>
                  <a:schemeClr val="bg1"/>
                </a:solidFill>
              </a:rPr>
              <a:t> QRS</a:t>
            </a:r>
          </a:p>
          <a:p>
            <a:r>
              <a:rPr lang="en-US" err="1">
                <a:solidFill>
                  <a:schemeClr val="bg1"/>
                </a:solidFill>
              </a:rPr>
              <a:t>Thứ</a:t>
            </a:r>
            <a:r>
              <a:rPr lang="en-US">
                <a:solidFill>
                  <a:schemeClr val="bg1"/>
                </a:solidFill>
              </a:rPr>
              <a:t> </a:t>
            </a:r>
            <a:r>
              <a:rPr lang="en-US" err="1">
                <a:solidFill>
                  <a:schemeClr val="bg1"/>
                </a:solidFill>
              </a:rPr>
              <a:t>phát</a:t>
            </a:r>
            <a:r>
              <a:rPr lang="en-US">
                <a:solidFill>
                  <a:schemeClr val="bg1"/>
                </a:solidFill>
              </a:rPr>
              <a:t> </a:t>
            </a:r>
            <a:r>
              <a:rPr lang="en-US" err="1">
                <a:solidFill>
                  <a:schemeClr val="bg1"/>
                </a:solidFill>
              </a:rPr>
              <a:t>trong</a:t>
            </a:r>
            <a:r>
              <a:rPr lang="en-US">
                <a:solidFill>
                  <a:schemeClr val="bg1"/>
                </a:solidFill>
              </a:rPr>
              <a:t> </a:t>
            </a:r>
            <a:r>
              <a:rPr lang="en-US" err="1">
                <a:solidFill>
                  <a:srgbClr val="FFC000"/>
                </a:solidFill>
              </a:rPr>
              <a:t>lớn</a:t>
            </a:r>
            <a:r>
              <a:rPr lang="en-US">
                <a:solidFill>
                  <a:srgbClr val="FFC000"/>
                </a:solidFill>
              </a:rPr>
              <a:t> </a:t>
            </a:r>
            <a:r>
              <a:rPr lang="en-US" err="1">
                <a:solidFill>
                  <a:srgbClr val="FFC000"/>
                </a:solidFill>
              </a:rPr>
              <a:t>thất</a:t>
            </a:r>
            <a:endParaRPr lang="en-US">
              <a:solidFill>
                <a:srgbClr val="FFC000"/>
              </a:solidFill>
            </a:endParaRPr>
          </a:p>
          <a:p>
            <a:r>
              <a:rPr lang="en-US" err="1">
                <a:solidFill>
                  <a:schemeClr val="bg1"/>
                </a:solidFill>
              </a:rPr>
              <a:t>Cơ</a:t>
            </a:r>
            <a:r>
              <a:rPr lang="en-US">
                <a:solidFill>
                  <a:schemeClr val="bg1"/>
                </a:solidFill>
              </a:rPr>
              <a:t> </a:t>
            </a:r>
            <a:r>
              <a:rPr lang="en-US" err="1">
                <a:solidFill>
                  <a:schemeClr val="bg1"/>
                </a:solidFill>
              </a:rPr>
              <a:t>tim</a:t>
            </a:r>
            <a:r>
              <a:rPr lang="en-US">
                <a:solidFill>
                  <a:schemeClr val="bg1"/>
                </a:solidFill>
              </a:rPr>
              <a:t> </a:t>
            </a:r>
            <a:r>
              <a:rPr lang="en-US" err="1">
                <a:solidFill>
                  <a:schemeClr val="bg1"/>
                </a:solidFill>
              </a:rPr>
              <a:t>ngấm</a:t>
            </a:r>
            <a:r>
              <a:rPr lang="en-US">
                <a:solidFill>
                  <a:schemeClr val="bg1"/>
                </a:solidFill>
              </a:rPr>
              <a:t> digoxin, </a:t>
            </a:r>
            <a:r>
              <a:rPr lang="en-US" err="1">
                <a:solidFill>
                  <a:srgbClr val="FFC000"/>
                </a:solidFill>
              </a:rPr>
              <a:t>ngộ</a:t>
            </a:r>
            <a:r>
              <a:rPr lang="en-US">
                <a:solidFill>
                  <a:srgbClr val="FFC000"/>
                </a:solidFill>
              </a:rPr>
              <a:t> </a:t>
            </a:r>
            <a:r>
              <a:rPr lang="en-US" err="1">
                <a:solidFill>
                  <a:srgbClr val="FFC000"/>
                </a:solidFill>
              </a:rPr>
              <a:t>độc</a:t>
            </a:r>
            <a:r>
              <a:rPr lang="en-US">
                <a:solidFill>
                  <a:srgbClr val="FFC000"/>
                </a:solidFill>
              </a:rPr>
              <a:t> digoxin</a:t>
            </a:r>
          </a:p>
          <a:p>
            <a:endParaRPr lang="en-US">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rPr>
              <a:t>BLOCK NHÁNH PHẢI</a:t>
            </a:r>
          </a:p>
        </p:txBody>
      </p:sp>
      <p:sp>
        <p:nvSpPr>
          <p:cNvPr id="3" name="Content Placeholder 2"/>
          <p:cNvSpPr>
            <a:spLocks noGrp="1"/>
          </p:cNvSpPr>
          <p:nvPr>
            <p:ph idx="1"/>
          </p:nvPr>
        </p:nvSpPr>
        <p:spPr>
          <a:xfrm>
            <a:off x="6980583" y="2895600"/>
            <a:ext cx="2133600" cy="4525963"/>
          </a:xfrm>
        </p:spPr>
        <p:txBody>
          <a:bodyPr/>
          <a:lstStyle/>
          <a:p>
            <a:pPr marL="0" indent="0">
              <a:buNone/>
            </a:pPr>
            <a:r>
              <a:rPr lang="en-US">
                <a:solidFill>
                  <a:schemeClr val="bg1"/>
                </a:solidFill>
              </a:rPr>
              <a:t>ST </a:t>
            </a:r>
            <a:r>
              <a:rPr lang="en-US" err="1">
                <a:solidFill>
                  <a:schemeClr val="bg1"/>
                </a:solidFill>
              </a:rPr>
              <a:t>chênh</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tại</a:t>
            </a:r>
            <a:r>
              <a:rPr lang="en-US">
                <a:solidFill>
                  <a:schemeClr val="bg1"/>
                </a:solidFill>
              </a:rPr>
              <a:t> V1 – V3</a:t>
            </a:r>
          </a:p>
        </p:txBody>
      </p:sp>
      <p:pic>
        <p:nvPicPr>
          <p:cNvPr id="8194" name="Picture 2" descr="Káº¿t quáº£ hÃ¬nh áº£nh cho rb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8872"/>
            <a:ext cx="6934200" cy="547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BLOCK NHÁNH TRÁI</a:t>
            </a:r>
            <a:endParaRPr lang="en-US"/>
          </a:p>
        </p:txBody>
      </p:sp>
      <p:sp>
        <p:nvSpPr>
          <p:cNvPr id="3" name="Content Placeholder 2"/>
          <p:cNvSpPr>
            <a:spLocks noGrp="1"/>
          </p:cNvSpPr>
          <p:nvPr>
            <p:ph idx="1"/>
          </p:nvPr>
        </p:nvSpPr>
        <p:spPr>
          <a:xfrm>
            <a:off x="472107" y="5920409"/>
            <a:ext cx="8229600" cy="1089991"/>
          </a:xfrm>
        </p:spPr>
        <p:txBody>
          <a:bodyPr/>
          <a:lstStyle/>
          <a:p>
            <a:pPr marL="0" indent="0">
              <a:buNone/>
            </a:pPr>
            <a:r>
              <a:rPr lang="en-US">
                <a:solidFill>
                  <a:schemeClr val="bg1"/>
                </a:solidFill>
              </a:rPr>
              <a:t>ST </a:t>
            </a:r>
            <a:r>
              <a:rPr lang="en-US" err="1">
                <a:solidFill>
                  <a:schemeClr val="bg1"/>
                </a:solidFill>
              </a:rPr>
              <a:t>chênh</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tại</a:t>
            </a:r>
            <a:r>
              <a:rPr lang="en-US">
                <a:solidFill>
                  <a:schemeClr val="bg1"/>
                </a:solidFill>
              </a:rPr>
              <a:t> V5, V6, DI, </a:t>
            </a:r>
            <a:r>
              <a:rPr lang="en-US" err="1">
                <a:solidFill>
                  <a:schemeClr val="bg1"/>
                </a:solidFill>
              </a:rPr>
              <a:t>aVL</a:t>
            </a:r>
            <a:endParaRPr lang="en-US">
              <a:solidFill>
                <a:schemeClr val="bg1"/>
              </a:solidFill>
            </a:endParaRPr>
          </a:p>
        </p:txBody>
      </p:sp>
      <p:pic>
        <p:nvPicPr>
          <p:cNvPr id="9218" name="Picture 2" descr="Káº¿t quáº£ hÃ¬nh áº£nh cho LB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6" y="1393606"/>
            <a:ext cx="9114183" cy="4397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rPr>
              <a:t>LỚN THẤT PHẢI</a:t>
            </a:r>
            <a:endParaRPr lang="en-US"/>
          </a:p>
        </p:txBody>
      </p:sp>
      <p:sp>
        <p:nvSpPr>
          <p:cNvPr id="3" name="Content Placeholder 2"/>
          <p:cNvSpPr>
            <a:spLocks noGrp="1"/>
          </p:cNvSpPr>
          <p:nvPr>
            <p:ph idx="1"/>
          </p:nvPr>
        </p:nvSpPr>
        <p:spPr>
          <a:xfrm>
            <a:off x="457200" y="5774634"/>
            <a:ext cx="8229600" cy="1083365"/>
          </a:xfrm>
        </p:spPr>
        <p:txBody>
          <a:bodyPr>
            <a:normAutofit fontScale="70000" lnSpcReduction="20000"/>
          </a:bodyPr>
          <a:lstStyle/>
          <a:p>
            <a:r>
              <a:rPr lang="en-US" err="1">
                <a:solidFill>
                  <a:schemeClr val="bg1"/>
                </a:solidFill>
              </a:rPr>
              <a:t>Sokolow</a:t>
            </a:r>
            <a:r>
              <a:rPr lang="en-US">
                <a:solidFill>
                  <a:schemeClr val="bg1"/>
                </a:solidFill>
              </a:rPr>
              <a:t>-Lyon </a:t>
            </a:r>
            <a:r>
              <a:rPr lang="en-US" err="1">
                <a:solidFill>
                  <a:schemeClr val="bg1"/>
                </a:solidFill>
              </a:rPr>
              <a:t>thất</a:t>
            </a:r>
            <a:r>
              <a:rPr lang="en-US">
                <a:solidFill>
                  <a:schemeClr val="bg1"/>
                </a:solidFill>
              </a:rPr>
              <a:t> (P): R/V1 + S/V6 &gt; 11 mm</a:t>
            </a:r>
          </a:p>
          <a:p>
            <a:r>
              <a:rPr lang="en-US" err="1">
                <a:solidFill>
                  <a:schemeClr val="bg1"/>
                </a:solidFill>
              </a:rPr>
              <a:t>Dấu</a:t>
            </a:r>
            <a:r>
              <a:rPr lang="en-US">
                <a:solidFill>
                  <a:schemeClr val="bg1"/>
                </a:solidFill>
              </a:rPr>
              <a:t> </a:t>
            </a:r>
            <a:r>
              <a:rPr lang="en-US" err="1">
                <a:solidFill>
                  <a:schemeClr val="bg1"/>
                </a:solidFill>
              </a:rPr>
              <a:t>hiệu</a:t>
            </a:r>
            <a:r>
              <a:rPr lang="en-US">
                <a:solidFill>
                  <a:schemeClr val="bg1"/>
                </a:solidFill>
              </a:rPr>
              <a:t> </a:t>
            </a:r>
            <a:r>
              <a:rPr lang="en-US" err="1">
                <a:solidFill>
                  <a:schemeClr val="bg1"/>
                </a:solidFill>
              </a:rPr>
              <a:t>chữ</a:t>
            </a:r>
            <a:r>
              <a:rPr lang="en-US">
                <a:solidFill>
                  <a:schemeClr val="bg1"/>
                </a:solidFill>
              </a:rPr>
              <a:t> A </a:t>
            </a:r>
            <a:r>
              <a:rPr lang="en-US" err="1">
                <a:solidFill>
                  <a:schemeClr val="bg1"/>
                </a:solidFill>
              </a:rPr>
              <a:t>tại</a:t>
            </a:r>
            <a:r>
              <a:rPr lang="en-US">
                <a:solidFill>
                  <a:schemeClr val="bg1"/>
                </a:solidFill>
              </a:rPr>
              <a:t> V1</a:t>
            </a:r>
          </a:p>
          <a:p>
            <a:r>
              <a:rPr lang="en-US">
                <a:solidFill>
                  <a:schemeClr val="bg1"/>
                </a:solidFill>
              </a:rPr>
              <a:t>ST </a:t>
            </a:r>
            <a:r>
              <a:rPr lang="en-US" err="1">
                <a:solidFill>
                  <a:schemeClr val="bg1"/>
                </a:solidFill>
              </a:rPr>
              <a:t>chênh</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tại</a:t>
            </a:r>
            <a:r>
              <a:rPr lang="en-US">
                <a:solidFill>
                  <a:schemeClr val="bg1"/>
                </a:solidFill>
              </a:rPr>
              <a:t> V1 – V3 </a:t>
            </a:r>
            <a:r>
              <a:rPr lang="en-US" err="1">
                <a:solidFill>
                  <a:schemeClr val="bg1"/>
                </a:solidFill>
              </a:rPr>
              <a:t>và</a:t>
            </a:r>
            <a:r>
              <a:rPr lang="en-US">
                <a:solidFill>
                  <a:schemeClr val="bg1"/>
                </a:solidFill>
              </a:rPr>
              <a:t> </a:t>
            </a:r>
            <a:r>
              <a:rPr lang="en-US" err="1">
                <a:solidFill>
                  <a:schemeClr val="bg1"/>
                </a:solidFill>
              </a:rPr>
              <a:t>thành</a:t>
            </a:r>
            <a:r>
              <a:rPr lang="en-US">
                <a:solidFill>
                  <a:schemeClr val="bg1"/>
                </a:solidFill>
              </a:rPr>
              <a:t> </a:t>
            </a:r>
            <a:r>
              <a:rPr lang="en-US" err="1">
                <a:solidFill>
                  <a:schemeClr val="bg1"/>
                </a:solidFill>
              </a:rPr>
              <a:t>dưới</a:t>
            </a:r>
            <a:endParaRPr lang="en-US">
              <a:solidFill>
                <a:schemeClr val="bg1"/>
              </a:solidFill>
            </a:endParaRPr>
          </a:p>
        </p:txBody>
      </p:sp>
      <p:pic>
        <p:nvPicPr>
          <p:cNvPr id="10242" name="Picture 2" descr="https://i2.wp.com/lifeinthefastlane.com/wp-content/uploads/2010/11/rvh2.jp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20660" cy="4707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rPr>
              <a:t>LỚN THẤT TRÁI</a:t>
            </a:r>
            <a:endParaRPr lang="en-US"/>
          </a:p>
        </p:txBody>
      </p:sp>
      <p:sp>
        <p:nvSpPr>
          <p:cNvPr id="3" name="Content Placeholder 2"/>
          <p:cNvSpPr>
            <a:spLocks noGrp="1"/>
          </p:cNvSpPr>
          <p:nvPr>
            <p:ph idx="1"/>
          </p:nvPr>
        </p:nvSpPr>
        <p:spPr>
          <a:xfrm>
            <a:off x="381000" y="5227637"/>
            <a:ext cx="8763000" cy="1706563"/>
          </a:xfrm>
        </p:spPr>
        <p:txBody>
          <a:bodyPr>
            <a:normAutofit lnSpcReduction="10000"/>
          </a:bodyPr>
          <a:lstStyle/>
          <a:p>
            <a:r>
              <a:rPr lang="en-US" err="1">
                <a:solidFill>
                  <a:schemeClr val="bg1"/>
                </a:solidFill>
              </a:rPr>
              <a:t>Sokolow</a:t>
            </a:r>
            <a:r>
              <a:rPr lang="en-US">
                <a:solidFill>
                  <a:schemeClr val="bg1"/>
                </a:solidFill>
              </a:rPr>
              <a:t>-Lyon </a:t>
            </a:r>
            <a:r>
              <a:rPr lang="en-US" err="1">
                <a:solidFill>
                  <a:schemeClr val="bg1"/>
                </a:solidFill>
              </a:rPr>
              <a:t>thất</a:t>
            </a:r>
            <a:r>
              <a:rPr lang="en-US">
                <a:solidFill>
                  <a:schemeClr val="bg1"/>
                </a:solidFill>
              </a:rPr>
              <a:t> (T): S/V1 + R/V5-V6 &gt; 35 mm</a:t>
            </a:r>
          </a:p>
          <a:p>
            <a:r>
              <a:rPr lang="en-US">
                <a:solidFill>
                  <a:schemeClr val="bg1"/>
                </a:solidFill>
              </a:rPr>
              <a:t>ST </a:t>
            </a:r>
            <a:r>
              <a:rPr lang="en-US" err="1">
                <a:solidFill>
                  <a:schemeClr val="bg1"/>
                </a:solidFill>
              </a:rPr>
              <a:t>chênh</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tại</a:t>
            </a:r>
            <a:r>
              <a:rPr lang="en-US">
                <a:solidFill>
                  <a:schemeClr val="bg1"/>
                </a:solidFill>
              </a:rPr>
              <a:t> V5, v6, DI, </a:t>
            </a:r>
            <a:r>
              <a:rPr lang="en-US" err="1">
                <a:solidFill>
                  <a:schemeClr val="bg1"/>
                </a:solidFill>
              </a:rPr>
              <a:t>aVL</a:t>
            </a:r>
            <a:endParaRPr lang="en-US">
              <a:solidFill>
                <a:schemeClr val="bg1"/>
              </a:solidFill>
            </a:endParaRPr>
          </a:p>
          <a:p>
            <a:r>
              <a:rPr lang="en-US">
                <a:solidFill>
                  <a:schemeClr val="bg1"/>
                </a:solidFill>
              </a:rPr>
              <a:t>ST </a:t>
            </a:r>
            <a:r>
              <a:rPr lang="en-US" err="1">
                <a:solidFill>
                  <a:schemeClr val="bg1"/>
                </a:solidFill>
              </a:rPr>
              <a:t>chênh</a:t>
            </a:r>
            <a:r>
              <a:rPr lang="en-US">
                <a:solidFill>
                  <a:schemeClr val="bg1"/>
                </a:solidFill>
              </a:rPr>
              <a:t> </a:t>
            </a:r>
            <a:r>
              <a:rPr lang="en-US" err="1">
                <a:solidFill>
                  <a:schemeClr val="bg1"/>
                </a:solidFill>
              </a:rPr>
              <a:t>xuống</a:t>
            </a:r>
            <a:r>
              <a:rPr lang="en-US">
                <a:solidFill>
                  <a:schemeClr val="bg1"/>
                </a:solidFill>
              </a:rPr>
              <a:t> </a:t>
            </a:r>
            <a:r>
              <a:rPr lang="en-US" err="1">
                <a:solidFill>
                  <a:schemeClr val="bg1"/>
                </a:solidFill>
              </a:rPr>
              <a:t>kiểu</a:t>
            </a:r>
            <a:r>
              <a:rPr lang="en-US">
                <a:solidFill>
                  <a:schemeClr val="bg1"/>
                </a:solidFill>
              </a:rPr>
              <a:t> </a:t>
            </a:r>
            <a:r>
              <a:rPr lang="en-US" err="1">
                <a:solidFill>
                  <a:schemeClr val="bg1"/>
                </a:solidFill>
              </a:rPr>
              <a:t>đi</a:t>
            </a:r>
            <a:r>
              <a:rPr lang="en-US">
                <a:solidFill>
                  <a:schemeClr val="bg1"/>
                </a:solidFill>
              </a:rPr>
              <a:t> </a:t>
            </a:r>
            <a:r>
              <a:rPr lang="en-US" err="1">
                <a:solidFill>
                  <a:schemeClr val="bg1"/>
                </a:solidFill>
              </a:rPr>
              <a:t>ngang</a:t>
            </a:r>
            <a:endParaRPr lang="en-US">
              <a:solidFill>
                <a:schemeClr val="bg1"/>
              </a:solidFill>
            </a:endParaRPr>
          </a:p>
          <a:p>
            <a:endParaRPr lang="en-US"/>
          </a:p>
        </p:txBody>
      </p:sp>
      <p:pic>
        <p:nvPicPr>
          <p:cNvPr id="11266" name="Picture 2" descr="https://i1.wp.com/lifeinthefastlane.com/wp-content/uploads/2010/11/ECG90107-hypertension-LVH-strain1.jp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5552"/>
            <a:ext cx="9144000" cy="3464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solidFill>
                  <a:srgbClr val="FFFF00"/>
                </a:solidFill>
                <a:latin typeface="Arial" panose="020B0604020202020204" pitchFamily="34" charset="0"/>
                <a:cs typeface="Arial" panose="020B0604020202020204" pitchFamily="34" charset="0"/>
              </a:rPr>
              <a:t>NGỘ ĐỘC DIGOXIN</a:t>
            </a:r>
          </a:p>
        </p:txBody>
      </p:sp>
      <p:sp>
        <p:nvSpPr>
          <p:cNvPr id="3" name="Content Placeholder 2"/>
          <p:cNvSpPr>
            <a:spLocks noGrp="1"/>
          </p:cNvSpPr>
          <p:nvPr>
            <p:ph idx="1"/>
          </p:nvPr>
        </p:nvSpPr>
        <p:spPr>
          <a:xfrm>
            <a:off x="0" y="5562600"/>
            <a:ext cx="5410200" cy="1295400"/>
          </a:xfrm>
        </p:spPr>
        <p:txBody>
          <a:bodyPr>
            <a:normAutofit fontScale="70000" lnSpcReduction="20000"/>
          </a:bodyPr>
          <a:lstStyle/>
          <a:p>
            <a:r>
              <a:rPr lang="en-US">
                <a:solidFill>
                  <a:schemeClr val="bg1"/>
                </a:solidFill>
              </a:rPr>
              <a:t>ST </a:t>
            </a:r>
            <a:r>
              <a:rPr lang="en-US" err="1">
                <a:solidFill>
                  <a:schemeClr val="bg1"/>
                </a:solidFill>
              </a:rPr>
              <a:t>chênh</a:t>
            </a:r>
            <a:r>
              <a:rPr lang="en-US">
                <a:solidFill>
                  <a:schemeClr val="bg1"/>
                </a:solidFill>
              </a:rPr>
              <a:t> </a:t>
            </a:r>
            <a:r>
              <a:rPr lang="en-US" err="1">
                <a:solidFill>
                  <a:schemeClr val="bg1"/>
                </a:solidFill>
              </a:rPr>
              <a:t>lõm</a:t>
            </a:r>
            <a:r>
              <a:rPr lang="en-US">
                <a:solidFill>
                  <a:schemeClr val="bg1"/>
                </a:solidFill>
              </a:rPr>
              <a:t> </a:t>
            </a:r>
            <a:r>
              <a:rPr lang="en-US" err="1">
                <a:solidFill>
                  <a:schemeClr val="bg1"/>
                </a:solidFill>
              </a:rPr>
              <a:t>dạng</a:t>
            </a:r>
            <a:r>
              <a:rPr lang="en-US">
                <a:solidFill>
                  <a:schemeClr val="bg1"/>
                </a:solidFill>
              </a:rPr>
              <a:t> </a:t>
            </a:r>
            <a:r>
              <a:rPr lang="en-US" err="1">
                <a:solidFill>
                  <a:schemeClr val="bg1"/>
                </a:solidFill>
              </a:rPr>
              <a:t>đáy</a:t>
            </a:r>
            <a:r>
              <a:rPr lang="en-US">
                <a:solidFill>
                  <a:schemeClr val="bg1"/>
                </a:solidFill>
              </a:rPr>
              <a:t> </a:t>
            </a:r>
            <a:r>
              <a:rPr lang="en-US" err="1">
                <a:solidFill>
                  <a:schemeClr val="bg1"/>
                </a:solidFill>
              </a:rPr>
              <a:t>chén</a:t>
            </a:r>
            <a:r>
              <a:rPr lang="en-US">
                <a:solidFill>
                  <a:schemeClr val="bg1"/>
                </a:solidFill>
              </a:rPr>
              <a:t> </a:t>
            </a:r>
            <a:r>
              <a:rPr lang="en-US" err="1">
                <a:solidFill>
                  <a:schemeClr val="bg1"/>
                </a:solidFill>
              </a:rPr>
              <a:t>tại</a:t>
            </a:r>
            <a:r>
              <a:rPr lang="en-US">
                <a:solidFill>
                  <a:schemeClr val="bg1"/>
                </a:solidFill>
              </a:rPr>
              <a:t> </a:t>
            </a:r>
            <a:r>
              <a:rPr lang="en-US" err="1">
                <a:solidFill>
                  <a:schemeClr val="bg1"/>
                </a:solidFill>
              </a:rPr>
              <a:t>nhiều</a:t>
            </a:r>
            <a:r>
              <a:rPr lang="en-US">
                <a:solidFill>
                  <a:schemeClr val="bg1"/>
                </a:solidFill>
              </a:rPr>
              <a:t> </a:t>
            </a:r>
            <a:r>
              <a:rPr lang="en-US" err="1">
                <a:solidFill>
                  <a:schemeClr val="bg1"/>
                </a:solidFill>
              </a:rPr>
              <a:t>chuyển</a:t>
            </a:r>
            <a:r>
              <a:rPr lang="en-US">
                <a:solidFill>
                  <a:schemeClr val="bg1"/>
                </a:solidFill>
              </a:rPr>
              <a:t> </a:t>
            </a:r>
            <a:r>
              <a:rPr lang="en-US" err="1">
                <a:solidFill>
                  <a:schemeClr val="bg1"/>
                </a:solidFill>
              </a:rPr>
              <a:t>đạo</a:t>
            </a:r>
            <a:endParaRPr lang="en-US">
              <a:solidFill>
                <a:schemeClr val="bg1"/>
              </a:solidFill>
            </a:endParaRPr>
          </a:p>
          <a:p>
            <a:r>
              <a:rPr lang="en-US" err="1">
                <a:solidFill>
                  <a:schemeClr val="bg1"/>
                </a:solidFill>
              </a:rPr>
              <a:t>Thường</a:t>
            </a:r>
            <a:r>
              <a:rPr lang="en-US">
                <a:solidFill>
                  <a:schemeClr val="bg1"/>
                </a:solidFill>
              </a:rPr>
              <a:t> </a:t>
            </a:r>
            <a:r>
              <a:rPr lang="en-US" err="1">
                <a:solidFill>
                  <a:schemeClr val="bg1"/>
                </a:solidFill>
              </a:rPr>
              <a:t>kèm</a:t>
            </a:r>
            <a:r>
              <a:rPr lang="en-US">
                <a:solidFill>
                  <a:schemeClr val="bg1"/>
                </a:solidFill>
              </a:rPr>
              <a:t> </a:t>
            </a:r>
            <a:r>
              <a:rPr lang="en-US" err="1">
                <a:solidFill>
                  <a:schemeClr val="bg1"/>
                </a:solidFill>
              </a:rPr>
              <a:t>theo</a:t>
            </a:r>
            <a:r>
              <a:rPr lang="en-US">
                <a:solidFill>
                  <a:schemeClr val="bg1"/>
                </a:solidFill>
              </a:rPr>
              <a:t> block A-V, </a:t>
            </a:r>
            <a:r>
              <a:rPr lang="en-US" err="1">
                <a:solidFill>
                  <a:schemeClr val="bg1"/>
                </a:solidFill>
              </a:rPr>
              <a:t>ngoại</a:t>
            </a:r>
            <a:r>
              <a:rPr lang="en-US">
                <a:solidFill>
                  <a:schemeClr val="bg1"/>
                </a:solidFill>
              </a:rPr>
              <a:t> </a:t>
            </a:r>
            <a:r>
              <a:rPr lang="en-US" err="1">
                <a:solidFill>
                  <a:schemeClr val="bg1"/>
                </a:solidFill>
              </a:rPr>
              <a:t>tâm</a:t>
            </a:r>
            <a:r>
              <a:rPr lang="en-US">
                <a:solidFill>
                  <a:schemeClr val="bg1"/>
                </a:solidFill>
              </a:rPr>
              <a:t> </a:t>
            </a:r>
            <a:r>
              <a:rPr lang="en-US" err="1">
                <a:solidFill>
                  <a:schemeClr val="bg1"/>
                </a:solidFill>
              </a:rPr>
              <a:t>thu</a:t>
            </a:r>
            <a:endParaRPr lang="en-US">
              <a:solidFill>
                <a:schemeClr val="bg1"/>
              </a:solidFill>
            </a:endParaRPr>
          </a:p>
        </p:txBody>
      </p:sp>
      <p:pic>
        <p:nvPicPr>
          <p:cNvPr id="12290" name="Picture 2" descr="Káº¿t quáº£ hÃ¬nh áº£nh cho digoxin effect e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077199" cy="409260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Káº¿t quáº£ hÃ¬nh áº£nh cho digoxin effect ec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5171721"/>
            <a:ext cx="3581400" cy="17243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400">
                <a:solidFill>
                  <a:srgbClr val="FFFF00"/>
                </a:solidFill>
                <a:latin typeface="Arial" panose="020B0604020202020204" pitchFamily="34" charset="0"/>
                <a:cs typeface="Arial" panose="020B0604020202020204" pitchFamily="34" charset="0"/>
              </a:rPr>
              <a:t>THAY ĐỔI SÓNG T TRONG BỆNH LÝ KHÁC</a:t>
            </a:r>
            <a:endParaRPr lang="en-US" sz="3400"/>
          </a:p>
        </p:txBody>
      </p:sp>
      <p:sp>
        <p:nvSpPr>
          <p:cNvPr id="3" name="Content Placeholder 2"/>
          <p:cNvSpPr>
            <a:spLocks noGrp="1"/>
          </p:cNvSpPr>
          <p:nvPr>
            <p:ph idx="1"/>
          </p:nvPr>
        </p:nvSpPr>
        <p:spPr/>
        <p:txBody>
          <a:bodyPr>
            <a:normAutofit lnSpcReduction="10000"/>
          </a:bodyPr>
          <a:lstStyle/>
          <a:p>
            <a:r>
              <a:rPr lang="en-US" err="1">
                <a:solidFill>
                  <a:schemeClr val="bg1"/>
                </a:solidFill>
              </a:rPr>
              <a:t>Biến</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bình</a:t>
            </a:r>
            <a:r>
              <a:rPr lang="en-US">
                <a:solidFill>
                  <a:schemeClr val="bg1"/>
                </a:solidFill>
              </a:rPr>
              <a:t> </a:t>
            </a:r>
            <a:r>
              <a:rPr lang="en-US" err="1">
                <a:solidFill>
                  <a:schemeClr val="bg1"/>
                </a:solidFill>
              </a:rPr>
              <a:t>thường</a:t>
            </a:r>
            <a:endParaRPr lang="en-US">
              <a:solidFill>
                <a:schemeClr val="bg1"/>
              </a:solidFill>
            </a:endParaRPr>
          </a:p>
          <a:p>
            <a:r>
              <a:rPr lang="en-US" err="1">
                <a:solidFill>
                  <a:schemeClr val="bg1"/>
                </a:solidFill>
              </a:rPr>
              <a:t>Sóng</a:t>
            </a:r>
            <a:r>
              <a:rPr lang="en-US">
                <a:solidFill>
                  <a:schemeClr val="bg1"/>
                </a:solidFill>
              </a:rPr>
              <a:t> T </a:t>
            </a:r>
            <a:r>
              <a:rPr lang="en-US" err="1">
                <a:solidFill>
                  <a:schemeClr val="bg1"/>
                </a:solidFill>
              </a:rPr>
              <a:t>độ</a:t>
            </a:r>
            <a:r>
              <a:rPr lang="en-US">
                <a:solidFill>
                  <a:schemeClr val="bg1"/>
                </a:solidFill>
              </a:rPr>
              <a:t> </a:t>
            </a:r>
            <a:r>
              <a:rPr lang="en-US" err="1">
                <a:solidFill>
                  <a:schemeClr val="bg1"/>
                </a:solidFill>
              </a:rPr>
              <a:t>tuổi</a:t>
            </a:r>
            <a:r>
              <a:rPr lang="en-US">
                <a:solidFill>
                  <a:schemeClr val="bg1"/>
                </a:solidFill>
              </a:rPr>
              <a:t> </a:t>
            </a:r>
            <a:r>
              <a:rPr lang="en-US" err="1">
                <a:solidFill>
                  <a:schemeClr val="bg1"/>
                </a:solidFill>
              </a:rPr>
              <a:t>vị</a:t>
            </a:r>
            <a:r>
              <a:rPr lang="en-US">
                <a:solidFill>
                  <a:schemeClr val="bg1"/>
                </a:solidFill>
              </a:rPr>
              <a:t> </a:t>
            </a:r>
            <a:r>
              <a:rPr lang="en-US" err="1">
                <a:solidFill>
                  <a:schemeClr val="bg1"/>
                </a:solidFill>
              </a:rPr>
              <a:t>thành</a:t>
            </a:r>
            <a:r>
              <a:rPr lang="en-US">
                <a:solidFill>
                  <a:schemeClr val="bg1"/>
                </a:solidFill>
              </a:rPr>
              <a:t> </a:t>
            </a:r>
            <a:r>
              <a:rPr lang="en-US" err="1">
                <a:solidFill>
                  <a:schemeClr val="bg1"/>
                </a:solidFill>
              </a:rPr>
              <a:t>niên</a:t>
            </a:r>
            <a:endParaRPr lang="en-US">
              <a:solidFill>
                <a:schemeClr val="bg1"/>
              </a:solidFill>
            </a:endParaRPr>
          </a:p>
          <a:p>
            <a:r>
              <a:rPr lang="en-US" err="1">
                <a:solidFill>
                  <a:schemeClr val="bg1"/>
                </a:solidFill>
              </a:rPr>
              <a:t>Thuyên</a:t>
            </a:r>
            <a:r>
              <a:rPr lang="en-US">
                <a:solidFill>
                  <a:schemeClr val="bg1"/>
                </a:solidFill>
              </a:rPr>
              <a:t> </a:t>
            </a:r>
            <a:r>
              <a:rPr lang="en-US" err="1">
                <a:solidFill>
                  <a:schemeClr val="bg1"/>
                </a:solidFill>
              </a:rPr>
              <a:t>tắc</a:t>
            </a:r>
            <a:r>
              <a:rPr lang="en-US">
                <a:solidFill>
                  <a:schemeClr val="bg1"/>
                </a:solidFill>
              </a:rPr>
              <a:t> </a:t>
            </a:r>
            <a:r>
              <a:rPr lang="en-US" err="1">
                <a:solidFill>
                  <a:schemeClr val="bg1"/>
                </a:solidFill>
              </a:rPr>
              <a:t>phổi</a:t>
            </a:r>
            <a:endParaRPr lang="en-US">
              <a:solidFill>
                <a:schemeClr val="bg1"/>
              </a:solidFill>
            </a:endParaRPr>
          </a:p>
          <a:p>
            <a:r>
              <a:rPr lang="en-US" err="1">
                <a:solidFill>
                  <a:schemeClr val="bg1"/>
                </a:solidFill>
              </a:rPr>
              <a:t>Rối</a:t>
            </a:r>
            <a:r>
              <a:rPr lang="en-US">
                <a:solidFill>
                  <a:schemeClr val="bg1"/>
                </a:solidFill>
              </a:rPr>
              <a:t> </a:t>
            </a:r>
            <a:r>
              <a:rPr lang="en-US" err="1">
                <a:solidFill>
                  <a:schemeClr val="bg1"/>
                </a:solidFill>
              </a:rPr>
              <a:t>loạn</a:t>
            </a:r>
            <a:r>
              <a:rPr lang="en-US">
                <a:solidFill>
                  <a:schemeClr val="bg1"/>
                </a:solidFill>
              </a:rPr>
              <a:t> </a:t>
            </a:r>
            <a:r>
              <a:rPr lang="en-US" err="1">
                <a:solidFill>
                  <a:schemeClr val="bg1"/>
                </a:solidFill>
              </a:rPr>
              <a:t>điện</a:t>
            </a:r>
            <a:r>
              <a:rPr lang="en-US">
                <a:solidFill>
                  <a:schemeClr val="bg1"/>
                </a:solidFill>
              </a:rPr>
              <a:t> </a:t>
            </a:r>
            <a:r>
              <a:rPr lang="en-US" err="1">
                <a:solidFill>
                  <a:schemeClr val="bg1"/>
                </a:solidFill>
              </a:rPr>
              <a:t>giải</a:t>
            </a:r>
            <a:endParaRPr lang="en-US">
              <a:solidFill>
                <a:schemeClr val="bg1"/>
              </a:solidFill>
            </a:endParaRPr>
          </a:p>
          <a:p>
            <a:r>
              <a:rPr lang="en-US" err="1">
                <a:solidFill>
                  <a:schemeClr val="bg1"/>
                </a:solidFill>
              </a:rPr>
              <a:t>Ngộ</a:t>
            </a:r>
            <a:r>
              <a:rPr lang="en-US">
                <a:solidFill>
                  <a:schemeClr val="bg1"/>
                </a:solidFill>
              </a:rPr>
              <a:t> </a:t>
            </a:r>
            <a:r>
              <a:rPr lang="en-US" err="1">
                <a:solidFill>
                  <a:schemeClr val="bg1"/>
                </a:solidFill>
              </a:rPr>
              <a:t>độc</a:t>
            </a:r>
            <a:r>
              <a:rPr lang="en-US">
                <a:solidFill>
                  <a:schemeClr val="bg1"/>
                </a:solidFill>
              </a:rPr>
              <a:t> </a:t>
            </a:r>
            <a:r>
              <a:rPr lang="en-US" err="1">
                <a:solidFill>
                  <a:schemeClr val="bg1"/>
                </a:solidFill>
              </a:rPr>
              <a:t>thuốc</a:t>
            </a:r>
            <a:r>
              <a:rPr lang="en-US">
                <a:solidFill>
                  <a:schemeClr val="bg1"/>
                </a:solidFill>
              </a:rPr>
              <a:t> (quinidine)</a:t>
            </a:r>
          </a:p>
          <a:p>
            <a:r>
              <a:rPr lang="en-US" err="1">
                <a:solidFill>
                  <a:schemeClr val="bg1"/>
                </a:solidFill>
              </a:rPr>
              <a:t>Xuất</a:t>
            </a:r>
            <a:r>
              <a:rPr lang="en-US">
                <a:solidFill>
                  <a:schemeClr val="bg1"/>
                </a:solidFill>
              </a:rPr>
              <a:t> </a:t>
            </a:r>
            <a:r>
              <a:rPr lang="en-US" err="1">
                <a:solidFill>
                  <a:schemeClr val="bg1"/>
                </a:solidFill>
              </a:rPr>
              <a:t>huyết</a:t>
            </a:r>
            <a:r>
              <a:rPr lang="en-US">
                <a:solidFill>
                  <a:schemeClr val="bg1"/>
                </a:solidFill>
              </a:rPr>
              <a:t> </a:t>
            </a:r>
            <a:r>
              <a:rPr lang="en-US" err="1">
                <a:solidFill>
                  <a:schemeClr val="bg1"/>
                </a:solidFill>
              </a:rPr>
              <a:t>dưới</a:t>
            </a:r>
            <a:r>
              <a:rPr lang="en-US">
                <a:solidFill>
                  <a:schemeClr val="bg1"/>
                </a:solidFill>
              </a:rPr>
              <a:t> </a:t>
            </a:r>
            <a:r>
              <a:rPr lang="en-US" err="1">
                <a:solidFill>
                  <a:schemeClr val="bg1"/>
                </a:solidFill>
              </a:rPr>
              <a:t>nhện</a:t>
            </a:r>
            <a:endParaRPr lang="en-US">
              <a:solidFill>
                <a:schemeClr val="bg1"/>
              </a:solidFill>
            </a:endParaRPr>
          </a:p>
          <a:p>
            <a:r>
              <a:rPr lang="en-US" err="1">
                <a:solidFill>
                  <a:schemeClr val="bg1"/>
                </a:solidFill>
              </a:rPr>
              <a:t>Bệnh</a:t>
            </a:r>
            <a:r>
              <a:rPr lang="en-US">
                <a:solidFill>
                  <a:schemeClr val="bg1"/>
                </a:solidFill>
              </a:rPr>
              <a:t> </a:t>
            </a:r>
            <a:r>
              <a:rPr lang="en-US" err="1">
                <a:solidFill>
                  <a:schemeClr val="bg1"/>
                </a:solidFill>
              </a:rPr>
              <a:t>cơ</a:t>
            </a:r>
            <a:r>
              <a:rPr lang="en-US">
                <a:solidFill>
                  <a:schemeClr val="bg1"/>
                </a:solidFill>
              </a:rPr>
              <a:t> </a:t>
            </a:r>
            <a:r>
              <a:rPr lang="en-US" err="1">
                <a:solidFill>
                  <a:schemeClr val="bg1"/>
                </a:solidFill>
              </a:rPr>
              <a:t>tim</a:t>
            </a:r>
            <a:r>
              <a:rPr lang="en-US">
                <a:solidFill>
                  <a:schemeClr val="bg1"/>
                </a:solidFill>
              </a:rPr>
              <a:t> </a:t>
            </a:r>
            <a:r>
              <a:rPr lang="en-US" err="1">
                <a:solidFill>
                  <a:schemeClr val="bg1"/>
                </a:solidFill>
              </a:rPr>
              <a:t>phì</a:t>
            </a:r>
            <a:r>
              <a:rPr lang="en-US">
                <a:solidFill>
                  <a:schemeClr val="bg1"/>
                </a:solidFill>
              </a:rPr>
              <a:t> </a:t>
            </a:r>
            <a:r>
              <a:rPr lang="en-US" err="1">
                <a:solidFill>
                  <a:schemeClr val="bg1"/>
                </a:solidFill>
              </a:rPr>
              <a:t>đại</a:t>
            </a:r>
            <a:endParaRPr lang="en-US">
              <a:solidFill>
                <a:schemeClr val="bg1"/>
              </a:solidFill>
            </a:endParaRPr>
          </a:p>
          <a:p>
            <a:r>
              <a:rPr lang="en-US">
                <a:solidFill>
                  <a:schemeClr val="bg1"/>
                </a:solidFill>
              </a:rPr>
              <a:t>…..</a:t>
            </a:r>
            <a:r>
              <a:rPr lang="en-US" i="1">
                <a:solidFill>
                  <a:schemeClr val="accent6">
                    <a:lumMod val="60000"/>
                    <a:lumOff val="40000"/>
                  </a:schemeClr>
                </a:solidFill>
              </a:rPr>
              <a:t>(</a:t>
            </a:r>
            <a:r>
              <a:rPr lang="en-US" i="1" err="1">
                <a:solidFill>
                  <a:schemeClr val="accent6">
                    <a:lumMod val="60000"/>
                    <a:lumOff val="40000"/>
                  </a:schemeClr>
                </a:solidFill>
              </a:rPr>
              <a:t>có</a:t>
            </a:r>
            <a:r>
              <a:rPr lang="en-US" i="1">
                <a:solidFill>
                  <a:schemeClr val="accent6">
                    <a:lumMod val="60000"/>
                    <a:lumOff val="40000"/>
                  </a:schemeClr>
                </a:solidFill>
              </a:rPr>
              <a:t> # 50 </a:t>
            </a:r>
            <a:r>
              <a:rPr lang="en-US" i="1" err="1">
                <a:solidFill>
                  <a:schemeClr val="accent6">
                    <a:lumMod val="60000"/>
                    <a:lumOff val="40000"/>
                  </a:schemeClr>
                </a:solidFill>
              </a:rPr>
              <a:t>nguyên</a:t>
            </a:r>
            <a:r>
              <a:rPr lang="en-US" i="1">
                <a:solidFill>
                  <a:schemeClr val="accent6">
                    <a:lumMod val="60000"/>
                    <a:lumOff val="40000"/>
                  </a:schemeClr>
                </a:solidFill>
              </a:rPr>
              <a:t> </a:t>
            </a:r>
            <a:r>
              <a:rPr lang="en-US" i="1" err="1">
                <a:solidFill>
                  <a:schemeClr val="accent6">
                    <a:lumMod val="60000"/>
                    <a:lumOff val="40000"/>
                  </a:schemeClr>
                </a:solidFill>
              </a:rPr>
              <a:t>nhân</a:t>
            </a:r>
            <a:r>
              <a:rPr lang="en-US" i="1">
                <a:solidFill>
                  <a:schemeClr val="accent6">
                    <a:lumMod val="60000"/>
                    <a:lumOff val="40000"/>
                  </a:schemeClr>
                </a:solidFill>
              </a:rPr>
              <a:t> </a:t>
            </a:r>
            <a:r>
              <a:rPr lang="en-US" i="1" err="1">
                <a:solidFill>
                  <a:schemeClr val="accent6">
                    <a:lumMod val="60000"/>
                    <a:lumOff val="40000"/>
                  </a:schemeClr>
                </a:solidFill>
              </a:rPr>
              <a:t>gây</a:t>
            </a:r>
            <a:r>
              <a:rPr lang="en-US" i="1">
                <a:solidFill>
                  <a:schemeClr val="accent6">
                    <a:lumMod val="60000"/>
                    <a:lumOff val="40000"/>
                  </a:schemeClr>
                </a:solidFill>
              </a:rPr>
              <a:t> </a:t>
            </a:r>
            <a:r>
              <a:rPr lang="en-US" i="1" err="1">
                <a:solidFill>
                  <a:schemeClr val="accent6">
                    <a:lumMod val="60000"/>
                    <a:lumOff val="40000"/>
                  </a:schemeClr>
                </a:solidFill>
              </a:rPr>
              <a:t>thay</a:t>
            </a:r>
            <a:r>
              <a:rPr lang="en-US" i="1">
                <a:solidFill>
                  <a:schemeClr val="accent6">
                    <a:lumMod val="60000"/>
                    <a:lumOff val="40000"/>
                  </a:schemeClr>
                </a:solidFill>
              </a:rPr>
              <a:t> </a:t>
            </a:r>
            <a:r>
              <a:rPr lang="en-US" i="1" err="1">
                <a:solidFill>
                  <a:schemeClr val="accent6">
                    <a:lumMod val="60000"/>
                    <a:lumOff val="40000"/>
                  </a:schemeClr>
                </a:solidFill>
              </a:rPr>
              <a:t>đổi</a:t>
            </a:r>
            <a:r>
              <a:rPr lang="en-US" i="1">
                <a:solidFill>
                  <a:schemeClr val="accent6">
                    <a:lumMod val="60000"/>
                    <a:lumOff val="40000"/>
                  </a:schemeClr>
                </a:solidFill>
              </a:rPr>
              <a:t> </a:t>
            </a:r>
            <a:r>
              <a:rPr lang="en-US" i="1" err="1">
                <a:solidFill>
                  <a:schemeClr val="accent6">
                    <a:lumMod val="60000"/>
                    <a:lumOff val="40000"/>
                  </a:schemeClr>
                </a:solidFill>
              </a:rPr>
              <a:t>sóng</a:t>
            </a:r>
            <a:r>
              <a:rPr lang="en-US" i="1">
                <a:solidFill>
                  <a:schemeClr val="accent6">
                    <a:lumMod val="60000"/>
                    <a:lumOff val="40000"/>
                  </a:schemeClr>
                </a:solidFill>
              </a:rPr>
              <a:t> T!)</a:t>
            </a:r>
          </a:p>
          <a:p>
            <a:endParaRPr lang="en-US">
              <a:solidFill>
                <a:schemeClr val="bg1"/>
              </a:solidFill>
            </a:endParaRPr>
          </a:p>
          <a:p>
            <a:endParaRPr lang="en-US">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JUVENILE T WAVE PATTERN</a:t>
            </a:r>
          </a:p>
        </p:txBody>
      </p:sp>
      <p:sp>
        <p:nvSpPr>
          <p:cNvPr id="3" name="Content Placeholder 2"/>
          <p:cNvSpPr>
            <a:spLocks noGrp="1"/>
          </p:cNvSpPr>
          <p:nvPr>
            <p:ph idx="1"/>
          </p:nvPr>
        </p:nvSpPr>
        <p:spPr>
          <a:xfrm>
            <a:off x="457200" y="5562600"/>
            <a:ext cx="8229600" cy="1295400"/>
          </a:xfrm>
        </p:spPr>
        <p:txBody>
          <a:bodyPr>
            <a:normAutofit fontScale="85000" lnSpcReduction="20000"/>
          </a:bodyPr>
          <a:lstStyle/>
          <a:p>
            <a:r>
              <a:rPr lang="en-US">
                <a:solidFill>
                  <a:schemeClr val="bg1"/>
                </a:solidFill>
              </a:rPr>
              <a:t>T (-) V1 – V3 </a:t>
            </a:r>
            <a:r>
              <a:rPr lang="en-US" err="1">
                <a:solidFill>
                  <a:schemeClr val="bg1"/>
                </a:solidFill>
              </a:rPr>
              <a:t>hoặc</a:t>
            </a:r>
            <a:r>
              <a:rPr lang="en-US">
                <a:solidFill>
                  <a:schemeClr val="bg1"/>
                </a:solidFill>
              </a:rPr>
              <a:t> V4</a:t>
            </a:r>
          </a:p>
          <a:p>
            <a:r>
              <a:rPr lang="en-US" err="1">
                <a:solidFill>
                  <a:schemeClr val="bg1"/>
                </a:solidFill>
              </a:rPr>
              <a:t>Không</a:t>
            </a:r>
            <a:r>
              <a:rPr lang="en-US">
                <a:solidFill>
                  <a:schemeClr val="bg1"/>
                </a:solidFill>
              </a:rPr>
              <a:t> </a:t>
            </a:r>
            <a:r>
              <a:rPr lang="en-US" err="1">
                <a:solidFill>
                  <a:schemeClr val="bg1"/>
                </a:solidFill>
              </a:rPr>
              <a:t>có</a:t>
            </a:r>
            <a:r>
              <a:rPr lang="en-US">
                <a:solidFill>
                  <a:schemeClr val="bg1"/>
                </a:solidFill>
              </a:rPr>
              <a:t> ý </a:t>
            </a:r>
            <a:r>
              <a:rPr lang="en-US" err="1">
                <a:solidFill>
                  <a:schemeClr val="bg1"/>
                </a:solidFill>
              </a:rPr>
              <a:t>nghĩa</a:t>
            </a:r>
            <a:r>
              <a:rPr lang="en-US">
                <a:solidFill>
                  <a:schemeClr val="bg1"/>
                </a:solidFill>
              </a:rPr>
              <a:t> </a:t>
            </a:r>
            <a:r>
              <a:rPr lang="en-US" err="1">
                <a:solidFill>
                  <a:schemeClr val="bg1"/>
                </a:solidFill>
              </a:rPr>
              <a:t>bệnh</a:t>
            </a:r>
            <a:r>
              <a:rPr lang="en-US">
                <a:solidFill>
                  <a:schemeClr val="bg1"/>
                </a:solidFill>
              </a:rPr>
              <a:t> </a:t>
            </a:r>
            <a:r>
              <a:rPr lang="en-US" err="1">
                <a:solidFill>
                  <a:schemeClr val="bg1"/>
                </a:solidFill>
              </a:rPr>
              <a:t>lý</a:t>
            </a:r>
            <a:r>
              <a:rPr lang="en-US">
                <a:solidFill>
                  <a:schemeClr val="bg1"/>
                </a:solidFill>
              </a:rPr>
              <a:t>, </a:t>
            </a:r>
            <a:r>
              <a:rPr lang="en-US" err="1">
                <a:solidFill>
                  <a:schemeClr val="bg1"/>
                </a:solidFill>
              </a:rPr>
              <a:t>thường</a:t>
            </a:r>
            <a:r>
              <a:rPr lang="en-US">
                <a:solidFill>
                  <a:schemeClr val="bg1"/>
                </a:solidFill>
              </a:rPr>
              <a:t> </a:t>
            </a:r>
            <a:r>
              <a:rPr lang="en-US" err="1">
                <a:solidFill>
                  <a:schemeClr val="bg1"/>
                </a:solidFill>
              </a:rPr>
              <a:t>gặp</a:t>
            </a:r>
            <a:r>
              <a:rPr lang="en-US">
                <a:solidFill>
                  <a:schemeClr val="bg1"/>
                </a:solidFill>
              </a:rPr>
              <a:t> ở </a:t>
            </a:r>
            <a:r>
              <a:rPr lang="en-US" err="1">
                <a:solidFill>
                  <a:schemeClr val="bg1"/>
                </a:solidFill>
              </a:rPr>
              <a:t>người</a:t>
            </a:r>
            <a:r>
              <a:rPr lang="en-US">
                <a:solidFill>
                  <a:schemeClr val="bg1"/>
                </a:solidFill>
              </a:rPr>
              <a:t> </a:t>
            </a:r>
            <a:r>
              <a:rPr lang="en-US" err="1">
                <a:solidFill>
                  <a:schemeClr val="bg1"/>
                </a:solidFill>
              </a:rPr>
              <a:t>trẻ</a:t>
            </a:r>
            <a:endParaRPr lang="en-US">
              <a:solidFill>
                <a:schemeClr val="bg1"/>
              </a:solidFill>
            </a:endParaRPr>
          </a:p>
          <a:p>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tồn</a:t>
            </a:r>
            <a:r>
              <a:rPr lang="en-US">
                <a:solidFill>
                  <a:schemeClr val="bg1"/>
                </a:solidFill>
              </a:rPr>
              <a:t> </a:t>
            </a:r>
            <a:r>
              <a:rPr lang="en-US" err="1">
                <a:solidFill>
                  <a:schemeClr val="bg1"/>
                </a:solidFill>
              </a:rPr>
              <a:t>tại</a:t>
            </a:r>
            <a:r>
              <a:rPr lang="en-US">
                <a:solidFill>
                  <a:schemeClr val="bg1"/>
                </a:solidFill>
              </a:rPr>
              <a:t> </a:t>
            </a:r>
            <a:r>
              <a:rPr lang="en-US" err="1">
                <a:solidFill>
                  <a:schemeClr val="bg1"/>
                </a:solidFill>
              </a:rPr>
              <a:t>suốt</a:t>
            </a:r>
            <a:r>
              <a:rPr lang="en-US">
                <a:solidFill>
                  <a:schemeClr val="bg1"/>
                </a:solidFill>
              </a:rPr>
              <a:t> </a:t>
            </a:r>
            <a:r>
              <a:rPr lang="en-US" err="1">
                <a:solidFill>
                  <a:schemeClr val="bg1"/>
                </a:solidFill>
              </a:rPr>
              <a:t>đời</a:t>
            </a:r>
            <a:endParaRPr lang="en-US">
              <a:solidFill>
                <a:schemeClr val="bg1"/>
              </a:solidFill>
            </a:endParaRPr>
          </a:p>
        </p:txBody>
      </p:sp>
      <p:pic>
        <p:nvPicPr>
          <p:cNvPr id="13314" name="Picture 2" descr="Káº¿t quáº£ hÃ¬nh áº£nh cho juvenile t wave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71600"/>
            <a:ext cx="9156101"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latin typeface="Arial" panose="020B0604020202020204" pitchFamily="34" charset="0"/>
                <a:cs typeface="Arial" panose="020B0604020202020204" pitchFamily="34" charset="0"/>
              </a:rPr>
              <a:t>THUYÊN TẮC PHỔI</a:t>
            </a:r>
          </a:p>
        </p:txBody>
      </p:sp>
      <p:sp>
        <p:nvSpPr>
          <p:cNvPr id="3" name="Content Placeholder 2"/>
          <p:cNvSpPr>
            <a:spLocks noGrp="1"/>
          </p:cNvSpPr>
          <p:nvPr>
            <p:ph idx="1"/>
          </p:nvPr>
        </p:nvSpPr>
        <p:spPr>
          <a:xfrm>
            <a:off x="457200" y="5838824"/>
            <a:ext cx="8229600" cy="1019175"/>
          </a:xfrm>
        </p:spPr>
        <p:txBody>
          <a:bodyPr>
            <a:normAutofit fontScale="92500" lnSpcReduction="10000"/>
          </a:bodyPr>
          <a:lstStyle/>
          <a:p>
            <a:r>
              <a:rPr lang="en-US">
                <a:solidFill>
                  <a:schemeClr val="bg1"/>
                </a:solidFill>
              </a:rPr>
              <a:t>S1Q3T3</a:t>
            </a:r>
          </a:p>
          <a:p>
            <a:r>
              <a:rPr lang="en-US">
                <a:solidFill>
                  <a:schemeClr val="bg1"/>
                </a:solidFill>
              </a:rPr>
              <a:t>T (-) V1 – V4</a:t>
            </a:r>
          </a:p>
        </p:txBody>
      </p:sp>
      <p:pic>
        <p:nvPicPr>
          <p:cNvPr id="14338" name="Picture 2" descr="Káº¿t quáº£ hÃ¬nh áº£nh cho ecg of acute pulonary em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 y="-498389"/>
            <a:ext cx="13961999" cy="6261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1143000"/>
          </a:xfrm>
        </p:spPr>
        <p:txBody>
          <a:bodyPr>
            <a:normAutofit/>
          </a:bodyPr>
          <a:lstStyle/>
          <a:p>
            <a:pPr algn="l"/>
            <a:r>
              <a:rPr lang="en-US" sz="3600">
                <a:solidFill>
                  <a:srgbClr val="FFFF00"/>
                </a:solidFill>
                <a:latin typeface="Arial" panose="020B0604020202020204" pitchFamily="34" charset="0"/>
                <a:cs typeface="Arial" panose="020B0604020202020204" pitchFamily="34" charset="0"/>
              </a:rPr>
              <a:t>RỐI LOẠN ĐIỆN GIẢI</a:t>
            </a:r>
          </a:p>
        </p:txBody>
      </p:sp>
      <p:sp>
        <p:nvSpPr>
          <p:cNvPr id="4" name="Content Placeholder 3"/>
          <p:cNvSpPr>
            <a:spLocks noGrp="1"/>
          </p:cNvSpPr>
          <p:nvPr>
            <p:ph idx="1"/>
          </p:nvPr>
        </p:nvSpPr>
        <p:spPr>
          <a:xfrm>
            <a:off x="304800" y="1600200"/>
            <a:ext cx="4343400" cy="4800599"/>
          </a:xfrm>
        </p:spPr>
        <p:txBody>
          <a:bodyPr>
            <a:normAutofit/>
          </a:bodyPr>
          <a:lstStyle/>
          <a:p>
            <a:pPr marL="0" indent="0">
              <a:buNone/>
            </a:pPr>
            <a:r>
              <a:rPr lang="vi-VN">
                <a:solidFill>
                  <a:schemeClr val="bg1"/>
                </a:solidFill>
              </a:rPr>
              <a:t>Tăng</a:t>
            </a:r>
            <a:r>
              <a:rPr lang="en-US">
                <a:solidFill>
                  <a:schemeClr val="bg1"/>
                </a:solidFill>
              </a:rPr>
              <a:t> K </a:t>
            </a:r>
            <a:r>
              <a:rPr lang="en-US" err="1">
                <a:solidFill>
                  <a:schemeClr val="bg1"/>
                </a:solidFill>
              </a:rPr>
              <a:t>máu</a:t>
            </a:r>
            <a:r>
              <a:rPr lang="en-US">
                <a:solidFill>
                  <a:schemeClr val="bg1"/>
                </a:solidFill>
              </a:rPr>
              <a:t>: T </a:t>
            </a:r>
            <a:r>
              <a:rPr lang="en-US" err="1">
                <a:solidFill>
                  <a:schemeClr val="bg1"/>
                </a:solidFill>
              </a:rPr>
              <a:t>cao</a:t>
            </a:r>
            <a:r>
              <a:rPr lang="en-US">
                <a:solidFill>
                  <a:schemeClr val="bg1"/>
                </a:solidFill>
              </a:rPr>
              <a:t>, </a:t>
            </a:r>
            <a:r>
              <a:rPr lang="en-US" err="1">
                <a:solidFill>
                  <a:schemeClr val="bg1"/>
                </a:solidFill>
              </a:rPr>
              <a:t>nhọn</a:t>
            </a:r>
            <a:r>
              <a:rPr lang="en-US">
                <a:solidFill>
                  <a:schemeClr val="bg1"/>
                </a:solidFill>
              </a:rPr>
              <a:t>, </a:t>
            </a:r>
            <a:r>
              <a:rPr lang="en-US" err="1">
                <a:solidFill>
                  <a:schemeClr val="bg1"/>
                </a:solidFill>
              </a:rPr>
              <a:t>đối</a:t>
            </a:r>
            <a:r>
              <a:rPr lang="en-US">
                <a:solidFill>
                  <a:schemeClr val="bg1"/>
                </a:solidFill>
              </a:rPr>
              <a:t> </a:t>
            </a:r>
            <a:r>
              <a:rPr lang="en-US" err="1">
                <a:solidFill>
                  <a:schemeClr val="bg1"/>
                </a:solidFill>
              </a:rPr>
              <a:t>xứng</a:t>
            </a:r>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pPr marL="0" indent="0">
              <a:buNone/>
            </a:pPr>
            <a:r>
              <a:rPr lang="en-US" err="1">
                <a:solidFill>
                  <a:schemeClr val="bg1"/>
                </a:solidFill>
              </a:rPr>
              <a:t>Hạ</a:t>
            </a:r>
            <a:r>
              <a:rPr lang="en-US">
                <a:solidFill>
                  <a:schemeClr val="bg1"/>
                </a:solidFill>
              </a:rPr>
              <a:t> K </a:t>
            </a:r>
            <a:r>
              <a:rPr lang="en-US" err="1">
                <a:solidFill>
                  <a:schemeClr val="bg1"/>
                </a:solidFill>
              </a:rPr>
              <a:t>máu</a:t>
            </a:r>
            <a:r>
              <a:rPr lang="en-US">
                <a:solidFill>
                  <a:schemeClr val="bg1"/>
                </a:solidFill>
              </a:rPr>
              <a:t>: U </a:t>
            </a:r>
            <a:r>
              <a:rPr lang="en-US" err="1">
                <a:solidFill>
                  <a:schemeClr val="bg1"/>
                </a:solidFill>
              </a:rPr>
              <a:t>cao</a:t>
            </a:r>
            <a:r>
              <a:rPr lang="en-US">
                <a:solidFill>
                  <a:schemeClr val="bg1"/>
                </a:solidFill>
              </a:rPr>
              <a:t>, T </a:t>
            </a:r>
            <a:r>
              <a:rPr lang="en-US" err="1">
                <a:solidFill>
                  <a:schemeClr val="bg1"/>
                </a:solidFill>
              </a:rPr>
              <a:t>dẹt</a:t>
            </a:r>
            <a:endParaRPr lang="en-US">
              <a:solidFill>
                <a:schemeClr val="bg1"/>
              </a:solidFill>
            </a:endParaRPr>
          </a:p>
        </p:txBody>
      </p:sp>
      <p:pic>
        <p:nvPicPr>
          <p:cNvPr id="15362" name="Picture 2" descr="Káº¿t quáº£ hÃ¬nh áº£nh cho hypokalemia e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715"/>
            <a:ext cx="4330148" cy="6905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THUẬT NGỮ</a:t>
            </a:r>
            <a:endParaRPr lang="en-US"/>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r>
              <a:rPr lang="en-US" err="1">
                <a:solidFill>
                  <a:schemeClr val="accent6">
                    <a:lumMod val="75000"/>
                  </a:schemeClr>
                </a:solidFill>
              </a:rPr>
              <a:t>Thiếu</a:t>
            </a:r>
            <a:r>
              <a:rPr lang="en-US">
                <a:solidFill>
                  <a:schemeClr val="accent6">
                    <a:lumMod val="75000"/>
                  </a:schemeClr>
                </a:solidFill>
              </a:rPr>
              <a:t> </a:t>
            </a:r>
            <a:r>
              <a:rPr lang="en-US" err="1">
                <a:solidFill>
                  <a:schemeClr val="accent6">
                    <a:lumMod val="75000"/>
                  </a:schemeClr>
                </a:solidFill>
              </a:rPr>
              <a:t>máu</a:t>
            </a:r>
            <a:r>
              <a:rPr lang="en-US">
                <a:solidFill>
                  <a:schemeClr val="accent6">
                    <a:lumMod val="75000"/>
                  </a:schemeClr>
                </a:solidFill>
              </a:rPr>
              <a:t> </a:t>
            </a:r>
            <a:r>
              <a:rPr lang="en-US" err="1">
                <a:solidFill>
                  <a:schemeClr val="accent6">
                    <a:lumMod val="75000"/>
                  </a:schemeClr>
                </a:solidFill>
              </a:rPr>
              <a:t>cơ</a:t>
            </a:r>
            <a:r>
              <a:rPr lang="en-US">
                <a:solidFill>
                  <a:schemeClr val="accent6">
                    <a:lumMod val="75000"/>
                  </a:schemeClr>
                </a:solidFill>
              </a:rPr>
              <a:t> </a:t>
            </a:r>
            <a:r>
              <a:rPr lang="en-US" err="1">
                <a:solidFill>
                  <a:schemeClr val="accent6">
                    <a:lumMod val="75000"/>
                  </a:schemeClr>
                </a:solidFill>
              </a:rPr>
              <a:t>tim</a:t>
            </a:r>
            <a:r>
              <a:rPr lang="en-US">
                <a:solidFill>
                  <a:schemeClr val="bg1"/>
                </a:solidFill>
              </a:rPr>
              <a:t>, </a:t>
            </a:r>
            <a:r>
              <a:rPr lang="en-US" err="1">
                <a:solidFill>
                  <a:schemeClr val="accent6">
                    <a:lumMod val="75000"/>
                  </a:schemeClr>
                </a:solidFill>
              </a:rPr>
              <a:t>suy</a:t>
            </a:r>
            <a:r>
              <a:rPr lang="en-US">
                <a:solidFill>
                  <a:schemeClr val="accent6">
                    <a:lumMod val="75000"/>
                  </a:schemeClr>
                </a:solidFill>
              </a:rPr>
              <a:t> </a:t>
            </a:r>
            <a:r>
              <a:rPr lang="en-US" err="1">
                <a:solidFill>
                  <a:schemeClr val="accent6">
                    <a:lumMod val="75000"/>
                  </a:schemeClr>
                </a:solidFill>
              </a:rPr>
              <a:t>vành</a:t>
            </a:r>
            <a:r>
              <a:rPr lang="en-US">
                <a:solidFill>
                  <a:schemeClr val="bg1"/>
                </a:solidFill>
              </a:rPr>
              <a:t>, </a:t>
            </a:r>
            <a:r>
              <a:rPr lang="en-US" err="1">
                <a:solidFill>
                  <a:schemeClr val="accent6">
                    <a:lumMod val="75000"/>
                  </a:schemeClr>
                </a:solidFill>
              </a:rPr>
              <a:t>thiểu</a:t>
            </a:r>
            <a:r>
              <a:rPr lang="en-US">
                <a:solidFill>
                  <a:schemeClr val="accent6">
                    <a:lumMod val="75000"/>
                  </a:schemeClr>
                </a:solidFill>
              </a:rPr>
              <a:t> </a:t>
            </a:r>
            <a:r>
              <a:rPr lang="en-US" err="1">
                <a:solidFill>
                  <a:schemeClr val="accent6">
                    <a:lumMod val="75000"/>
                  </a:schemeClr>
                </a:solidFill>
              </a:rPr>
              <a:t>năng</a:t>
            </a:r>
            <a:r>
              <a:rPr lang="en-US">
                <a:solidFill>
                  <a:schemeClr val="accent6">
                    <a:lumMod val="75000"/>
                  </a:schemeClr>
                </a:solidFill>
              </a:rPr>
              <a:t> </a:t>
            </a:r>
            <a:r>
              <a:rPr lang="en-US" err="1">
                <a:solidFill>
                  <a:schemeClr val="accent6">
                    <a:lumMod val="75000"/>
                  </a:schemeClr>
                </a:solidFill>
              </a:rPr>
              <a:t>vành</a:t>
            </a:r>
            <a:r>
              <a:rPr lang="en-US">
                <a:solidFill>
                  <a:schemeClr val="bg1"/>
                </a:solidFill>
              </a:rPr>
              <a:t>: </a:t>
            </a:r>
            <a:r>
              <a:rPr lang="en-US" err="1">
                <a:solidFill>
                  <a:schemeClr val="bg1"/>
                </a:solidFill>
              </a:rPr>
              <a:t>thuật</a:t>
            </a:r>
            <a:r>
              <a:rPr lang="en-US">
                <a:solidFill>
                  <a:schemeClr val="bg1"/>
                </a:solidFill>
              </a:rPr>
              <a:t> </a:t>
            </a:r>
            <a:r>
              <a:rPr lang="en-US" err="1">
                <a:solidFill>
                  <a:schemeClr val="bg1"/>
                </a:solidFill>
              </a:rPr>
              <a:t>ngữ</a:t>
            </a:r>
            <a:r>
              <a:rPr lang="en-US">
                <a:solidFill>
                  <a:schemeClr val="bg1"/>
                </a:solidFill>
              </a:rPr>
              <a:t> </a:t>
            </a:r>
            <a:r>
              <a:rPr lang="en-US" err="1">
                <a:solidFill>
                  <a:schemeClr val="bg1"/>
                </a:solidFill>
              </a:rPr>
              <a:t>sinh</a:t>
            </a:r>
            <a:r>
              <a:rPr lang="en-US">
                <a:solidFill>
                  <a:schemeClr val="bg1"/>
                </a:solidFill>
              </a:rPr>
              <a:t> </a:t>
            </a:r>
            <a:r>
              <a:rPr lang="en-US" err="1">
                <a:solidFill>
                  <a:schemeClr val="bg1"/>
                </a:solidFill>
              </a:rPr>
              <a:t>lý</a:t>
            </a:r>
            <a:r>
              <a:rPr lang="en-US">
                <a:solidFill>
                  <a:schemeClr val="bg1"/>
                </a:solidFill>
              </a:rPr>
              <a:t> </a:t>
            </a:r>
            <a:r>
              <a:rPr lang="en-US" err="1">
                <a:solidFill>
                  <a:schemeClr val="bg1"/>
                </a:solidFill>
              </a:rPr>
              <a:t>bệnh</a:t>
            </a:r>
            <a:r>
              <a:rPr lang="en-US">
                <a:solidFill>
                  <a:schemeClr val="bg1"/>
                </a:solidFill>
              </a:rPr>
              <a:t> </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không</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phải</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chẩn</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đoán</a:t>
            </a:r>
            <a:r>
              <a:rPr lang="en-US">
                <a:solidFill>
                  <a:schemeClr val="bg1"/>
                </a:solidFill>
                <a:sym typeface="Wingdings" panose="05000000000000000000" pitchFamily="2" charset="2"/>
              </a:rPr>
              <a:t>!</a:t>
            </a:r>
          </a:p>
          <a:p>
            <a:r>
              <a:rPr lang="en-US" err="1">
                <a:solidFill>
                  <a:schemeClr val="accent6">
                    <a:lumMod val="75000"/>
                  </a:schemeClr>
                </a:solidFill>
              </a:rPr>
              <a:t>Bệnh</a:t>
            </a:r>
            <a:r>
              <a:rPr lang="en-US">
                <a:solidFill>
                  <a:schemeClr val="accent6">
                    <a:lumMod val="75000"/>
                  </a:schemeClr>
                </a:solidFill>
              </a:rPr>
              <a:t> </a:t>
            </a:r>
            <a:r>
              <a:rPr lang="en-US" err="1">
                <a:solidFill>
                  <a:schemeClr val="accent6">
                    <a:lumMod val="75000"/>
                  </a:schemeClr>
                </a:solidFill>
              </a:rPr>
              <a:t>tim</a:t>
            </a:r>
            <a:r>
              <a:rPr lang="en-US">
                <a:solidFill>
                  <a:schemeClr val="accent6">
                    <a:lumMod val="75000"/>
                  </a:schemeClr>
                </a:solidFill>
              </a:rPr>
              <a:t> </a:t>
            </a:r>
            <a:r>
              <a:rPr lang="en-US" err="1">
                <a:solidFill>
                  <a:schemeClr val="accent6">
                    <a:lumMod val="75000"/>
                  </a:schemeClr>
                </a:solidFill>
              </a:rPr>
              <a:t>thiếu</a:t>
            </a:r>
            <a:r>
              <a:rPr lang="en-US">
                <a:solidFill>
                  <a:schemeClr val="accent6">
                    <a:lumMod val="75000"/>
                  </a:schemeClr>
                </a:solidFill>
              </a:rPr>
              <a:t> </a:t>
            </a:r>
            <a:r>
              <a:rPr lang="en-US" err="1">
                <a:solidFill>
                  <a:schemeClr val="accent6">
                    <a:lumMod val="75000"/>
                  </a:schemeClr>
                </a:solidFill>
              </a:rPr>
              <a:t>máu</a:t>
            </a:r>
            <a:r>
              <a:rPr lang="en-US">
                <a:solidFill>
                  <a:schemeClr val="accent6">
                    <a:lumMod val="75000"/>
                  </a:schemeClr>
                </a:solidFill>
              </a:rPr>
              <a:t> </a:t>
            </a:r>
            <a:r>
              <a:rPr lang="en-US" err="1">
                <a:solidFill>
                  <a:schemeClr val="accent6">
                    <a:lumMod val="75000"/>
                  </a:schemeClr>
                </a:solidFill>
              </a:rPr>
              <a:t>cục</a:t>
            </a:r>
            <a:r>
              <a:rPr lang="en-US">
                <a:solidFill>
                  <a:schemeClr val="accent6">
                    <a:lumMod val="75000"/>
                  </a:schemeClr>
                </a:solidFill>
              </a:rPr>
              <a:t> </a:t>
            </a:r>
            <a:r>
              <a:rPr lang="en-US" err="1">
                <a:solidFill>
                  <a:schemeClr val="accent6">
                    <a:lumMod val="75000"/>
                  </a:schemeClr>
                </a:solidFill>
              </a:rPr>
              <a:t>bộ</a:t>
            </a:r>
            <a:r>
              <a:rPr lang="en-US">
                <a:solidFill>
                  <a:schemeClr val="bg1"/>
                </a:solidFill>
              </a:rPr>
              <a:t>: </a:t>
            </a:r>
            <a:r>
              <a:rPr lang="en-US" err="1">
                <a:solidFill>
                  <a:schemeClr val="bg1"/>
                </a:solidFill>
              </a:rPr>
              <a:t>bất</a:t>
            </a:r>
            <a:r>
              <a:rPr lang="en-US">
                <a:solidFill>
                  <a:schemeClr val="bg1"/>
                </a:solidFill>
              </a:rPr>
              <a:t> </a:t>
            </a:r>
            <a:r>
              <a:rPr lang="en-US" err="1">
                <a:solidFill>
                  <a:schemeClr val="bg1"/>
                </a:solidFill>
              </a:rPr>
              <a:t>kỳ</a:t>
            </a:r>
            <a:r>
              <a:rPr lang="en-US">
                <a:solidFill>
                  <a:schemeClr val="bg1"/>
                </a:solidFill>
              </a:rPr>
              <a:t> </a:t>
            </a:r>
            <a:r>
              <a:rPr lang="en-US" err="1">
                <a:solidFill>
                  <a:schemeClr val="bg1"/>
                </a:solidFill>
              </a:rPr>
              <a:t>tình</a:t>
            </a:r>
            <a:r>
              <a:rPr lang="en-US">
                <a:solidFill>
                  <a:schemeClr val="bg1"/>
                </a:solidFill>
              </a:rPr>
              <a:t> </a:t>
            </a:r>
            <a:r>
              <a:rPr lang="en-US" err="1">
                <a:solidFill>
                  <a:schemeClr val="bg1"/>
                </a:solidFill>
              </a:rPr>
              <a:t>trạng</a:t>
            </a:r>
            <a:r>
              <a:rPr lang="en-US">
                <a:solidFill>
                  <a:schemeClr val="bg1"/>
                </a:solidFill>
              </a:rPr>
              <a:t> </a:t>
            </a:r>
            <a:r>
              <a:rPr lang="en-US" err="1">
                <a:solidFill>
                  <a:schemeClr val="bg1"/>
                </a:solidFill>
              </a:rPr>
              <a:t>nào</a:t>
            </a:r>
            <a:r>
              <a:rPr lang="en-US">
                <a:solidFill>
                  <a:schemeClr val="bg1"/>
                </a:solidFill>
              </a:rPr>
              <a:t> </a:t>
            </a:r>
            <a:r>
              <a:rPr lang="en-US" err="1">
                <a:solidFill>
                  <a:schemeClr val="bg1"/>
                </a:solidFill>
              </a:rPr>
              <a:t>gây</a:t>
            </a:r>
            <a:r>
              <a:rPr lang="en-US">
                <a:solidFill>
                  <a:schemeClr val="bg1"/>
                </a:solidFill>
              </a:rPr>
              <a:t> </a:t>
            </a:r>
            <a:r>
              <a:rPr lang="en-US" err="1">
                <a:solidFill>
                  <a:schemeClr val="bg1"/>
                </a:solidFill>
              </a:rPr>
              <a:t>ra</a:t>
            </a:r>
            <a:r>
              <a:rPr lang="en-US">
                <a:solidFill>
                  <a:schemeClr val="bg1"/>
                </a:solidFill>
              </a:rPr>
              <a:t> </a:t>
            </a:r>
            <a:r>
              <a:rPr lang="en-US" err="1">
                <a:solidFill>
                  <a:schemeClr val="bg1"/>
                </a:solidFill>
              </a:rPr>
              <a:t>mất</a:t>
            </a:r>
            <a:r>
              <a:rPr lang="en-US">
                <a:solidFill>
                  <a:schemeClr val="bg1"/>
                </a:solidFill>
              </a:rPr>
              <a:t> </a:t>
            </a:r>
            <a:r>
              <a:rPr lang="en-US" err="1">
                <a:solidFill>
                  <a:schemeClr val="bg1"/>
                </a:solidFill>
              </a:rPr>
              <a:t>cân</a:t>
            </a:r>
            <a:r>
              <a:rPr lang="en-US">
                <a:solidFill>
                  <a:schemeClr val="bg1"/>
                </a:solidFill>
              </a:rPr>
              <a:t> </a:t>
            </a:r>
            <a:r>
              <a:rPr lang="en-US" err="1">
                <a:solidFill>
                  <a:schemeClr val="bg1"/>
                </a:solidFill>
              </a:rPr>
              <a:t>bằng</a:t>
            </a:r>
            <a:r>
              <a:rPr lang="en-US">
                <a:solidFill>
                  <a:schemeClr val="bg1"/>
                </a:solidFill>
              </a:rPr>
              <a:t> </a:t>
            </a:r>
            <a:r>
              <a:rPr lang="en-US" err="1">
                <a:solidFill>
                  <a:srgbClr val="FFFF00"/>
                </a:solidFill>
              </a:rPr>
              <a:t>cán</a:t>
            </a:r>
            <a:r>
              <a:rPr lang="en-US">
                <a:solidFill>
                  <a:srgbClr val="FFFF00"/>
                </a:solidFill>
              </a:rPr>
              <a:t> </a:t>
            </a:r>
            <a:r>
              <a:rPr lang="en-US" err="1">
                <a:solidFill>
                  <a:srgbClr val="FFFF00"/>
                </a:solidFill>
              </a:rPr>
              <a:t>cung</a:t>
            </a:r>
            <a:r>
              <a:rPr lang="en-US">
                <a:solidFill>
                  <a:srgbClr val="FFFF00"/>
                </a:solidFill>
              </a:rPr>
              <a:t> </a:t>
            </a:r>
            <a:r>
              <a:rPr lang="en-US" err="1">
                <a:solidFill>
                  <a:srgbClr val="FFFF00"/>
                </a:solidFill>
              </a:rPr>
              <a:t>cung</a:t>
            </a:r>
            <a:r>
              <a:rPr lang="en-US">
                <a:solidFill>
                  <a:srgbClr val="FFFF00"/>
                </a:solidFill>
              </a:rPr>
              <a:t> – </a:t>
            </a:r>
            <a:r>
              <a:rPr lang="en-US" err="1">
                <a:solidFill>
                  <a:srgbClr val="FFFF00"/>
                </a:solidFill>
              </a:rPr>
              <a:t>cầu</a:t>
            </a:r>
            <a:r>
              <a:rPr lang="en-US">
                <a:solidFill>
                  <a:srgbClr val="FFFF00"/>
                </a:solidFill>
              </a:rPr>
              <a:t> oxy </a:t>
            </a:r>
            <a:r>
              <a:rPr lang="en-US" err="1">
                <a:solidFill>
                  <a:schemeClr val="bg1"/>
                </a:solidFill>
              </a:rPr>
              <a:t>của</a:t>
            </a:r>
            <a:r>
              <a:rPr lang="en-US">
                <a:solidFill>
                  <a:schemeClr val="bg1"/>
                </a:solidFill>
              </a:rPr>
              <a:t> </a:t>
            </a:r>
            <a:r>
              <a:rPr lang="en-US" err="1">
                <a:solidFill>
                  <a:schemeClr val="bg1"/>
                </a:solidFill>
              </a:rPr>
              <a:t>cơ</a:t>
            </a:r>
            <a:r>
              <a:rPr lang="en-US">
                <a:solidFill>
                  <a:schemeClr val="bg1"/>
                </a:solidFill>
              </a:rPr>
              <a:t> </a:t>
            </a:r>
            <a:r>
              <a:rPr lang="en-US" err="1">
                <a:solidFill>
                  <a:schemeClr val="bg1"/>
                </a:solidFill>
              </a:rPr>
              <a:t>tim</a:t>
            </a:r>
            <a:r>
              <a:rPr lang="en-US">
                <a:solidFill>
                  <a:schemeClr val="bg1"/>
                </a:solidFill>
              </a:rPr>
              <a:t> </a:t>
            </a:r>
            <a:r>
              <a:rPr lang="en-US" err="1">
                <a:solidFill>
                  <a:schemeClr val="bg1"/>
                </a:solidFill>
              </a:rPr>
              <a:t>thứ</a:t>
            </a:r>
            <a:r>
              <a:rPr lang="en-US">
                <a:solidFill>
                  <a:schemeClr val="bg1"/>
                </a:solidFill>
              </a:rPr>
              <a:t> </a:t>
            </a:r>
            <a:r>
              <a:rPr lang="en-US" err="1">
                <a:solidFill>
                  <a:schemeClr val="bg1"/>
                </a:solidFill>
              </a:rPr>
              <a:t>phát</a:t>
            </a:r>
            <a:r>
              <a:rPr lang="en-US">
                <a:solidFill>
                  <a:schemeClr val="bg1"/>
                </a:solidFill>
              </a:rPr>
              <a:t> do </a:t>
            </a:r>
            <a:r>
              <a:rPr lang="en-US" err="1">
                <a:solidFill>
                  <a:schemeClr val="bg1"/>
                </a:solidFill>
              </a:rPr>
              <a:t>bệnh</a:t>
            </a:r>
            <a:r>
              <a:rPr lang="en-US">
                <a:solidFill>
                  <a:schemeClr val="bg1"/>
                </a:solidFill>
              </a:rPr>
              <a:t> </a:t>
            </a:r>
            <a:r>
              <a:rPr lang="en-US" err="1">
                <a:solidFill>
                  <a:schemeClr val="bg1"/>
                </a:solidFill>
              </a:rPr>
              <a:t>lý</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mạch</a:t>
            </a:r>
            <a:r>
              <a:rPr lang="en-US">
                <a:solidFill>
                  <a:schemeClr val="bg1"/>
                </a:solidFill>
              </a:rPr>
              <a:t> </a:t>
            </a:r>
            <a:r>
              <a:rPr lang="en-US" err="1">
                <a:solidFill>
                  <a:schemeClr val="bg1"/>
                </a:solidFill>
              </a:rPr>
              <a:t>vành</a:t>
            </a:r>
            <a:r>
              <a:rPr lang="en-US">
                <a:solidFill>
                  <a:schemeClr val="bg1"/>
                </a:solidFill>
              </a:rPr>
              <a:t>:</a:t>
            </a:r>
          </a:p>
          <a:p>
            <a:pPr lvl="1">
              <a:buFont typeface="Wingdings" panose="05000000000000000000" pitchFamily="2" charset="2"/>
              <a:buChar char="ü"/>
            </a:pPr>
            <a:r>
              <a:rPr lang="en-US" sz="3000" err="1">
                <a:solidFill>
                  <a:schemeClr val="bg1"/>
                </a:solidFill>
              </a:rPr>
              <a:t>Hẹp</a:t>
            </a:r>
            <a:r>
              <a:rPr lang="en-US" sz="3000">
                <a:solidFill>
                  <a:schemeClr val="bg1"/>
                </a:solidFill>
              </a:rPr>
              <a:t> ĐMV </a:t>
            </a:r>
            <a:r>
              <a:rPr lang="en-US" sz="3000" err="1">
                <a:solidFill>
                  <a:schemeClr val="bg1"/>
                </a:solidFill>
              </a:rPr>
              <a:t>tiến</a:t>
            </a:r>
            <a:r>
              <a:rPr lang="en-US" sz="3000">
                <a:solidFill>
                  <a:schemeClr val="bg1"/>
                </a:solidFill>
              </a:rPr>
              <a:t> </a:t>
            </a:r>
            <a:r>
              <a:rPr lang="en-US" sz="3000" err="1">
                <a:solidFill>
                  <a:schemeClr val="bg1"/>
                </a:solidFill>
              </a:rPr>
              <a:t>triển</a:t>
            </a:r>
            <a:r>
              <a:rPr lang="en-US" sz="3000">
                <a:solidFill>
                  <a:schemeClr val="bg1"/>
                </a:solidFill>
              </a:rPr>
              <a:t> do </a:t>
            </a:r>
            <a:r>
              <a:rPr lang="en-US" sz="3000" err="1">
                <a:solidFill>
                  <a:schemeClr val="bg1"/>
                </a:solidFill>
              </a:rPr>
              <a:t>xơ</a:t>
            </a:r>
            <a:r>
              <a:rPr lang="en-US" sz="3000">
                <a:solidFill>
                  <a:schemeClr val="bg1"/>
                </a:solidFill>
              </a:rPr>
              <a:t> </a:t>
            </a:r>
            <a:r>
              <a:rPr lang="en-US" sz="3000" err="1">
                <a:solidFill>
                  <a:schemeClr val="bg1"/>
                </a:solidFill>
              </a:rPr>
              <a:t>vữa</a:t>
            </a:r>
            <a:r>
              <a:rPr lang="en-US" sz="3000">
                <a:solidFill>
                  <a:schemeClr val="bg1"/>
                </a:solidFill>
              </a:rPr>
              <a:t> </a:t>
            </a:r>
            <a:r>
              <a:rPr lang="en-US" sz="3000">
                <a:solidFill>
                  <a:schemeClr val="bg1"/>
                </a:solidFill>
                <a:sym typeface="Wingdings" panose="05000000000000000000" pitchFamily="2" charset="2"/>
              </a:rPr>
              <a:t> </a:t>
            </a:r>
            <a:r>
              <a:rPr lang="en-US" sz="3000">
                <a:solidFill>
                  <a:srgbClr val="FFC000"/>
                </a:solidFill>
                <a:sym typeface="Wingdings" panose="05000000000000000000" pitchFamily="2" charset="2"/>
              </a:rPr>
              <a:t>HC vành mạn</a:t>
            </a:r>
          </a:p>
          <a:p>
            <a:pPr lvl="1">
              <a:buFont typeface="Wingdings" panose="05000000000000000000" pitchFamily="2" charset="2"/>
              <a:buChar char="ü"/>
            </a:pPr>
            <a:r>
              <a:rPr lang="en-US" sz="3000">
                <a:solidFill>
                  <a:schemeClr val="bg1"/>
                </a:solidFill>
                <a:sym typeface="Wingdings" panose="05000000000000000000" pitchFamily="2" charset="2"/>
              </a:rPr>
              <a:t>Co </a:t>
            </a:r>
            <a:r>
              <a:rPr lang="en-US" sz="3000" err="1">
                <a:solidFill>
                  <a:schemeClr val="bg1"/>
                </a:solidFill>
                <a:sym typeface="Wingdings" panose="05000000000000000000" pitchFamily="2" charset="2"/>
              </a:rPr>
              <a:t>thắt</a:t>
            </a:r>
            <a:r>
              <a:rPr lang="en-US" sz="3000">
                <a:solidFill>
                  <a:schemeClr val="bg1"/>
                </a:solidFill>
                <a:sym typeface="Wingdings" panose="05000000000000000000" pitchFamily="2" charset="2"/>
              </a:rPr>
              <a:t> ĐMV </a:t>
            </a:r>
            <a:r>
              <a:rPr lang="en-US" sz="3000" err="1">
                <a:solidFill>
                  <a:schemeClr val="bg1"/>
                </a:solidFill>
                <a:sym typeface="Wingdings" panose="05000000000000000000" pitchFamily="2" charset="2"/>
              </a:rPr>
              <a:t>trên</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thượng</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tâm</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mạc</a:t>
            </a:r>
            <a:r>
              <a:rPr lang="en-US" sz="3000">
                <a:solidFill>
                  <a:schemeClr val="bg1"/>
                </a:solidFill>
                <a:sym typeface="Wingdings" panose="05000000000000000000" pitchFamily="2" charset="2"/>
              </a:rPr>
              <a:t>  </a:t>
            </a:r>
            <a:r>
              <a:rPr lang="en-US" sz="3000" err="1">
                <a:solidFill>
                  <a:srgbClr val="FFC000"/>
                </a:solidFill>
                <a:sym typeface="Wingdings" panose="05000000000000000000" pitchFamily="2" charset="2"/>
              </a:rPr>
              <a:t>Đau</a:t>
            </a:r>
            <a:r>
              <a:rPr lang="en-US" sz="3000">
                <a:solidFill>
                  <a:srgbClr val="FFC000"/>
                </a:solidFill>
                <a:sym typeface="Wingdings" panose="05000000000000000000" pitchFamily="2" charset="2"/>
              </a:rPr>
              <a:t> </a:t>
            </a:r>
            <a:r>
              <a:rPr lang="en-US" sz="3000" err="1">
                <a:solidFill>
                  <a:srgbClr val="FFC000"/>
                </a:solidFill>
                <a:sym typeface="Wingdings" panose="05000000000000000000" pitchFamily="2" charset="2"/>
              </a:rPr>
              <a:t>thắt</a:t>
            </a:r>
            <a:r>
              <a:rPr lang="en-US" sz="3000">
                <a:solidFill>
                  <a:srgbClr val="FFC000"/>
                </a:solidFill>
                <a:sym typeface="Wingdings" panose="05000000000000000000" pitchFamily="2" charset="2"/>
              </a:rPr>
              <a:t> </a:t>
            </a:r>
            <a:r>
              <a:rPr lang="en-US" sz="3000" err="1">
                <a:solidFill>
                  <a:srgbClr val="FFC000"/>
                </a:solidFill>
                <a:sym typeface="Wingdings" panose="05000000000000000000" pitchFamily="2" charset="2"/>
              </a:rPr>
              <a:t>ngực</a:t>
            </a:r>
            <a:r>
              <a:rPr lang="en-US" sz="3000">
                <a:solidFill>
                  <a:srgbClr val="FFC000"/>
                </a:solidFill>
                <a:sym typeface="Wingdings" panose="05000000000000000000" pitchFamily="2" charset="2"/>
              </a:rPr>
              <a:t> Prinzmetal (Đau thắt ngực biến thái)</a:t>
            </a:r>
          </a:p>
          <a:p>
            <a:pPr lvl="1">
              <a:buFont typeface="Wingdings" panose="05000000000000000000" pitchFamily="2" charset="2"/>
              <a:buChar char="ü"/>
            </a:pPr>
            <a:r>
              <a:rPr lang="en-US" sz="3000">
                <a:solidFill>
                  <a:schemeClr val="bg1"/>
                </a:solidFill>
                <a:sym typeface="Wingdings" panose="05000000000000000000" pitchFamily="2" charset="2"/>
              </a:rPr>
              <a:t>Co </a:t>
            </a:r>
            <a:r>
              <a:rPr lang="en-US" sz="3000" err="1">
                <a:solidFill>
                  <a:schemeClr val="bg1"/>
                </a:solidFill>
                <a:sym typeface="Wingdings" panose="05000000000000000000" pitchFamily="2" charset="2"/>
              </a:rPr>
              <a:t>thắt</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các</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nhánh</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xuyên</a:t>
            </a:r>
            <a:r>
              <a:rPr lang="en-US" sz="3000">
                <a:solidFill>
                  <a:schemeClr val="bg1"/>
                </a:solidFill>
                <a:sym typeface="Wingdings" panose="05000000000000000000" pitchFamily="2" charset="2"/>
              </a:rPr>
              <a:t> </a:t>
            </a:r>
            <a:r>
              <a:rPr lang="en-US" sz="3000" err="1">
                <a:solidFill>
                  <a:schemeClr val="bg1"/>
                </a:solidFill>
                <a:sym typeface="Wingdings" panose="05000000000000000000" pitchFamily="2" charset="2"/>
              </a:rPr>
              <a:t>sâu</a:t>
            </a:r>
            <a:r>
              <a:rPr lang="en-US" sz="3000">
                <a:solidFill>
                  <a:schemeClr val="bg1"/>
                </a:solidFill>
                <a:sym typeface="Wingdings" panose="05000000000000000000" pitchFamily="2" charset="2"/>
              </a:rPr>
              <a:t>  </a:t>
            </a:r>
            <a:r>
              <a:rPr lang="en-US" sz="3000">
                <a:solidFill>
                  <a:srgbClr val="FFC000"/>
                </a:solidFill>
                <a:sym typeface="Wingdings" panose="05000000000000000000" pitchFamily="2" charset="2"/>
              </a:rPr>
              <a:t>Đau thắt ngực do vi mạch (Hội </a:t>
            </a:r>
            <a:r>
              <a:rPr lang="en-US" sz="3000" err="1">
                <a:solidFill>
                  <a:srgbClr val="FFC000"/>
                </a:solidFill>
                <a:sym typeface="Wingdings" panose="05000000000000000000" pitchFamily="2" charset="2"/>
              </a:rPr>
              <a:t>chứng</a:t>
            </a:r>
            <a:r>
              <a:rPr lang="en-US" sz="3000">
                <a:solidFill>
                  <a:srgbClr val="FFC000"/>
                </a:solidFill>
                <a:sym typeface="Wingdings" panose="05000000000000000000" pitchFamily="2" charset="2"/>
              </a:rPr>
              <a:t> X)</a:t>
            </a:r>
          </a:p>
          <a:p>
            <a:r>
              <a:rPr lang="en-US" err="1">
                <a:solidFill>
                  <a:schemeClr val="accent6">
                    <a:lumMod val="75000"/>
                  </a:schemeClr>
                </a:solidFill>
                <a:sym typeface="Wingdings" panose="05000000000000000000" pitchFamily="2" charset="2"/>
              </a:rPr>
              <a:t>Bệnh</a:t>
            </a:r>
            <a:r>
              <a:rPr lang="en-US">
                <a:solidFill>
                  <a:schemeClr val="accent6">
                    <a:lumMod val="75000"/>
                  </a:schemeClr>
                </a:solidFill>
                <a:sym typeface="Wingdings" panose="05000000000000000000" pitchFamily="2" charset="2"/>
              </a:rPr>
              <a:t> </a:t>
            </a:r>
            <a:r>
              <a:rPr lang="en-US" err="1">
                <a:solidFill>
                  <a:schemeClr val="accent6">
                    <a:lumMod val="75000"/>
                  </a:schemeClr>
                </a:solidFill>
                <a:sym typeface="Wingdings" panose="05000000000000000000" pitchFamily="2" charset="2"/>
              </a:rPr>
              <a:t>cơ</a:t>
            </a:r>
            <a:r>
              <a:rPr lang="en-US">
                <a:solidFill>
                  <a:schemeClr val="accent6">
                    <a:lumMod val="75000"/>
                  </a:schemeClr>
                </a:solidFill>
                <a:sym typeface="Wingdings" panose="05000000000000000000" pitchFamily="2" charset="2"/>
              </a:rPr>
              <a:t> </a:t>
            </a:r>
            <a:r>
              <a:rPr lang="en-US" err="1">
                <a:solidFill>
                  <a:schemeClr val="accent6">
                    <a:lumMod val="75000"/>
                  </a:schemeClr>
                </a:solidFill>
                <a:sym typeface="Wingdings" panose="05000000000000000000" pitchFamily="2" charset="2"/>
              </a:rPr>
              <a:t>tim</a:t>
            </a:r>
            <a:r>
              <a:rPr lang="en-US">
                <a:solidFill>
                  <a:schemeClr val="accent6">
                    <a:lumMod val="75000"/>
                  </a:schemeClr>
                </a:solidFill>
                <a:sym typeface="Wingdings" panose="05000000000000000000" pitchFamily="2" charset="2"/>
              </a:rPr>
              <a:t> TMCB</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Bệnh</a:t>
            </a:r>
            <a:r>
              <a:rPr lang="en-US">
                <a:solidFill>
                  <a:schemeClr val="bg1"/>
                </a:solidFill>
                <a:sym typeface="Wingdings" panose="05000000000000000000" pitchFamily="2" charset="2"/>
              </a:rPr>
              <a:t> </a:t>
            </a:r>
            <a:r>
              <a:rPr lang="en-US" err="1">
                <a:solidFill>
                  <a:schemeClr val="bg1"/>
                </a:solidFill>
                <a:sym typeface="Wingdings" panose="05000000000000000000" pitchFamily="2" charset="2"/>
              </a:rPr>
              <a:t>tim</a:t>
            </a:r>
            <a:r>
              <a:rPr lang="en-US">
                <a:solidFill>
                  <a:schemeClr val="bg1"/>
                </a:solidFill>
                <a:sym typeface="Wingdings" panose="05000000000000000000" pitchFamily="2" charset="2"/>
              </a:rPr>
              <a:t> TMCB + EF &lt; 40%</a:t>
            </a:r>
          </a:p>
          <a:p>
            <a:pPr lvl="1">
              <a:buFont typeface="Wingdings" panose="05000000000000000000" pitchFamily="2" charset="2"/>
              <a:buChar char="ü"/>
            </a:pPr>
            <a:endParaRPr lang="en-US" sz="3000">
              <a:solidFill>
                <a:srgbClr val="FFC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err="1">
                <a:solidFill>
                  <a:srgbClr val="FFFF00"/>
                </a:solidFill>
              </a:rPr>
              <a:t>Hạ</a:t>
            </a:r>
            <a:r>
              <a:rPr lang="en-US">
                <a:solidFill>
                  <a:srgbClr val="FFFF00"/>
                </a:solidFill>
              </a:rPr>
              <a:t> Kali </a:t>
            </a:r>
            <a:r>
              <a:rPr lang="en-US" err="1">
                <a:solidFill>
                  <a:srgbClr val="FFFF00"/>
                </a:solidFill>
              </a:rPr>
              <a:t>máu</a:t>
            </a:r>
            <a:endParaRPr lang="en-US">
              <a:solidFill>
                <a:srgbClr val="FFFF00"/>
              </a:solidFill>
            </a:endParaRPr>
          </a:p>
        </p:txBody>
      </p:sp>
      <p:sp>
        <p:nvSpPr>
          <p:cNvPr id="3" name="Content Placeholder 2"/>
          <p:cNvSpPr>
            <a:spLocks noGrp="1"/>
          </p:cNvSpPr>
          <p:nvPr>
            <p:ph idx="1"/>
          </p:nvPr>
        </p:nvSpPr>
        <p:spPr/>
        <p:txBody>
          <a:bodyPr/>
          <a:lstStyle/>
          <a:p>
            <a:endParaRPr lang="en-US"/>
          </a:p>
        </p:txBody>
      </p:sp>
      <p:pic>
        <p:nvPicPr>
          <p:cNvPr id="16386" name="Picture 2" descr="Káº¿t quáº£ hÃ¬nh áº£nh cho hypokalemia ecg str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 y="1368714"/>
            <a:ext cx="9137374" cy="5489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solidFill>
                  <a:srgbClr val="FFFF00"/>
                </a:solidFill>
              </a:rPr>
              <a:t>Tăng</a:t>
            </a:r>
            <a:r>
              <a:rPr lang="en-US">
                <a:solidFill>
                  <a:srgbClr val="FFFF00"/>
                </a:solidFill>
              </a:rPr>
              <a:t> Kali </a:t>
            </a:r>
            <a:r>
              <a:rPr lang="en-US" err="1">
                <a:solidFill>
                  <a:srgbClr val="FFFF00"/>
                </a:solidFill>
              </a:rPr>
              <a:t>máu</a:t>
            </a:r>
            <a:endParaRPr lang="en-US"/>
          </a:p>
        </p:txBody>
      </p:sp>
      <p:pic>
        <p:nvPicPr>
          <p:cNvPr id="17410" name="Picture 2" descr="Káº¿t quáº£ hÃ¬nh áº£nh cho hyperkalemia ecg str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81200"/>
            <a:ext cx="9191750"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err="1">
                <a:solidFill>
                  <a:srgbClr val="FFFF00"/>
                </a:solidFill>
              </a:rPr>
              <a:t>Ngộ</a:t>
            </a:r>
            <a:r>
              <a:rPr lang="en-US">
                <a:solidFill>
                  <a:srgbClr val="FFFF00"/>
                </a:solidFill>
              </a:rPr>
              <a:t> </a:t>
            </a:r>
            <a:r>
              <a:rPr lang="en-US" err="1">
                <a:solidFill>
                  <a:srgbClr val="FFFF00"/>
                </a:solidFill>
              </a:rPr>
              <a:t>độc</a:t>
            </a:r>
            <a:r>
              <a:rPr lang="en-US">
                <a:solidFill>
                  <a:srgbClr val="FFFF00"/>
                </a:solidFill>
              </a:rPr>
              <a:t> Quinidine</a:t>
            </a:r>
          </a:p>
        </p:txBody>
      </p:sp>
      <p:pic>
        <p:nvPicPr>
          <p:cNvPr id="18434" name="Picture 2" descr="Káº¿t quáº£ hÃ¬nh áº£nh cho flattened t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807"/>
            <a:ext cx="9144000" cy="5365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err="1">
                <a:solidFill>
                  <a:srgbClr val="FFFF00"/>
                </a:solidFill>
              </a:rPr>
              <a:t>Xuất</a:t>
            </a:r>
            <a:r>
              <a:rPr lang="en-US">
                <a:solidFill>
                  <a:srgbClr val="FFFF00"/>
                </a:solidFill>
              </a:rPr>
              <a:t> </a:t>
            </a:r>
            <a:r>
              <a:rPr lang="en-US" err="1">
                <a:solidFill>
                  <a:srgbClr val="FFFF00"/>
                </a:solidFill>
              </a:rPr>
              <a:t>huyết</a:t>
            </a:r>
            <a:r>
              <a:rPr lang="en-US">
                <a:solidFill>
                  <a:srgbClr val="FFFF00"/>
                </a:solidFill>
              </a:rPr>
              <a:t> </a:t>
            </a:r>
            <a:r>
              <a:rPr lang="en-US" err="1">
                <a:solidFill>
                  <a:srgbClr val="FFFF00"/>
                </a:solidFill>
              </a:rPr>
              <a:t>dưới</a:t>
            </a:r>
            <a:r>
              <a:rPr lang="en-US">
                <a:solidFill>
                  <a:srgbClr val="FFFF00"/>
                </a:solidFill>
              </a:rPr>
              <a:t> </a:t>
            </a:r>
            <a:r>
              <a:rPr lang="en-US" err="1">
                <a:solidFill>
                  <a:srgbClr val="FFFF00"/>
                </a:solidFill>
              </a:rPr>
              <a:t>nhện</a:t>
            </a:r>
            <a:endParaRPr lang="en-US">
              <a:solidFill>
                <a:srgbClr val="FFFF00"/>
              </a:solidFill>
            </a:endParaRPr>
          </a:p>
        </p:txBody>
      </p:sp>
      <p:pic>
        <p:nvPicPr>
          <p:cNvPr id="7170" name="Picture 2" descr="KhÃ´ng cÃ³ mÃ´ táº£ áº£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499"/>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Bệnh cơ tim phì đại</a:t>
            </a:r>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08760"/>
            <a:ext cx="8915400" cy="5349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err="1">
                <a:solidFill>
                  <a:srgbClr val="FFFF00"/>
                </a:solidFill>
              </a:rPr>
              <a:t>Bệnh</a:t>
            </a:r>
            <a:r>
              <a:rPr lang="en-US">
                <a:solidFill>
                  <a:srgbClr val="FFFF00"/>
                </a:solidFill>
              </a:rPr>
              <a:t> </a:t>
            </a:r>
            <a:r>
              <a:rPr lang="en-US" err="1">
                <a:solidFill>
                  <a:srgbClr val="FFFF00"/>
                </a:solidFill>
              </a:rPr>
              <a:t>cơ</a:t>
            </a:r>
            <a:r>
              <a:rPr lang="en-US">
                <a:solidFill>
                  <a:srgbClr val="FFFF00"/>
                </a:solidFill>
              </a:rPr>
              <a:t> </a:t>
            </a:r>
            <a:r>
              <a:rPr lang="en-US" err="1">
                <a:solidFill>
                  <a:srgbClr val="FFFF00"/>
                </a:solidFill>
              </a:rPr>
              <a:t>tim</a:t>
            </a:r>
            <a:r>
              <a:rPr lang="en-US">
                <a:solidFill>
                  <a:srgbClr val="FFFF00"/>
                </a:solidFill>
              </a:rPr>
              <a:t> </a:t>
            </a:r>
            <a:r>
              <a:rPr lang="en-US" err="1">
                <a:solidFill>
                  <a:srgbClr val="FFFF00"/>
                </a:solidFill>
              </a:rPr>
              <a:t>phì</a:t>
            </a:r>
            <a:r>
              <a:rPr lang="en-US">
                <a:solidFill>
                  <a:srgbClr val="FFFF00"/>
                </a:solidFill>
              </a:rPr>
              <a:t> </a:t>
            </a:r>
            <a:r>
              <a:rPr lang="en-US" err="1">
                <a:solidFill>
                  <a:srgbClr val="FFFF00"/>
                </a:solidFill>
              </a:rPr>
              <a:t>đại</a:t>
            </a:r>
            <a:endParaRPr lang="en-US">
              <a:solidFill>
                <a:srgbClr val="FFFF00"/>
              </a:solidFill>
            </a:endParaRPr>
          </a:p>
        </p:txBody>
      </p:sp>
      <p:pic>
        <p:nvPicPr>
          <p:cNvPr id="3074" name="Picture 2" descr="KhÃ´ng cÃ³ mÃ´ táº£ áº£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8643"/>
            <a:ext cx="7696200" cy="5772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Đặt máy tạo nhịp</a:t>
            </a:r>
            <a:endParaRPr lang="en-US"/>
          </a:p>
        </p:txBody>
      </p:sp>
      <p:sp>
        <p:nvSpPr>
          <p:cNvPr id="4" name="AutoShape 2" descr="mk:@MSITStore:E:\MEDICAL%20BOOKS\ECG\Basic%20and%20Bedside%20Electrocardiology.chm::/New%20folder%2026/C26-FF32.png"/>
          <p:cNvSpPr>
            <a:spLocks noChangeAspect="1" noChangeArrowheads="1"/>
          </p:cNvSpPr>
          <p:nvPr/>
        </p:nvSpPr>
        <p:spPr bwMode="auto">
          <a:xfrm>
            <a:off x="0" y="-90488"/>
            <a:ext cx="5667375"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AutoShape 4" descr="mk:@MSITStore:E:\MEDICAL%20BOOKS\ECG\Basic%20and%20Bedside%20Electrocardiology.chm::/New%20folder%2026/C26-FF32.png"/>
          <p:cNvSpPr>
            <a:spLocks noChangeAspect="1" noChangeArrowheads="1"/>
          </p:cNvSpPr>
          <p:nvPr/>
        </p:nvSpPr>
        <p:spPr bwMode="auto">
          <a:xfrm>
            <a:off x="152400" y="61912"/>
            <a:ext cx="5667375"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150" name="Picture 6" descr="https://www.researchgate.net/profile/Markku_Eskola/publication/221912848/figure/fig1/AS:305339951009795@1449810125406/Normal-dual-chamber-pacing-with-atrial-and-ventricular-pacemaker-spikes-ECG-recorded-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2" y="1938823"/>
            <a:ext cx="9109587" cy="4919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rPr>
              <a:t>Hội chứng Brugada</a:t>
            </a:r>
          </a:p>
        </p:txBody>
      </p:sp>
      <p:sp>
        <p:nvSpPr>
          <p:cNvPr id="3" name="Content Placeholder 2"/>
          <p:cNvSpPr>
            <a:spLocks noGrp="1"/>
          </p:cNvSpPr>
          <p:nvPr>
            <p:ph idx="1"/>
          </p:nvPr>
        </p:nvSpPr>
        <p:spPr>
          <a:xfrm>
            <a:off x="457200" y="5456237"/>
            <a:ext cx="8229600" cy="1401763"/>
          </a:xfrm>
        </p:spPr>
        <p:txBody>
          <a:bodyPr>
            <a:normAutofit fontScale="92500" lnSpcReduction="20000"/>
          </a:bodyPr>
          <a:lstStyle/>
          <a:p>
            <a:r>
              <a:rPr lang="en-US">
                <a:solidFill>
                  <a:schemeClr val="bg1"/>
                </a:solidFill>
              </a:rPr>
              <a:t>ST chênh lên + T (-) tại V1, V2</a:t>
            </a:r>
          </a:p>
          <a:p>
            <a:r>
              <a:rPr lang="en-US">
                <a:solidFill>
                  <a:schemeClr val="bg1"/>
                </a:solidFill>
              </a:rPr>
              <a:t>Giả block nhánh (P) nhưng không có S rộng tại V5, V6, DI và aVL</a:t>
            </a:r>
          </a:p>
        </p:txBody>
      </p:sp>
      <p:pic>
        <p:nvPicPr>
          <p:cNvPr id="8194" name="Picture 2" descr="https://litfl.com/wp-content/uploads/2018/08/ECG-Brugada-Syndrome-Type-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3663"/>
            <a:ext cx="9144000" cy="4321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Hội chứng Brugada</a:t>
            </a:r>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8527"/>
            <a:ext cx="4695825" cy="521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48526"/>
            <a:ext cx="4267200" cy="521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Hội chứng Wolff-Parkinson-White</a:t>
            </a:r>
            <a:endParaRPr lang="en-US"/>
          </a:p>
        </p:txBody>
      </p:sp>
      <p:pic>
        <p:nvPicPr>
          <p:cNvPr id="1028" name="Picture 4" descr="WPW Delta wave pre=exci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96413"/>
            <a:ext cx="7086600" cy="5261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3" y="0"/>
            <a:ext cx="913939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solidFill>
                  <a:srgbClr val="FFFF00"/>
                </a:solidFill>
              </a:rPr>
              <a:t>Hội chứng Wolff-Parkinson-White</a:t>
            </a:r>
            <a:endParaRPr lang="en-US"/>
          </a:p>
        </p:txBody>
      </p:sp>
      <p:pic>
        <p:nvPicPr>
          <p:cNvPr id="10242" name="Picture 2" descr="KhÃ´ng cÃ³ mÃ´ táº£ áº£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8099"/>
            <a:ext cx="7924800" cy="583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Káº¿t quáº£ hÃ¬nh áº£nh cho tháº§y bÃ³i xem v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 y="0"/>
            <a:ext cx="9167732" cy="6858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heel(1)">
                                      <p:cBhvr>
                                        <p:cTn id="7" dur="20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ischemic heart dis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344773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áº¿t quáº£ hÃ¬nh áº£nh cho prinzme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95" y="533400"/>
            <a:ext cx="44803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áº¿t quáº£ hÃ¬nh áº£nh cho coronary microcircu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781" y="3924563"/>
            <a:ext cx="2890086" cy="2933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2819400"/>
            <a:ext cx="2895600" cy="461665"/>
          </a:xfrm>
          <a:prstGeom prst="rect">
            <a:avLst/>
          </a:prstGeom>
          <a:noFill/>
        </p:spPr>
        <p:txBody>
          <a:bodyPr wrap="square" rtlCol="0">
            <a:spAutoFit/>
          </a:bodyPr>
          <a:lstStyle/>
          <a:p>
            <a:r>
              <a:rPr lang="en-US" sz="2400">
                <a:solidFill>
                  <a:schemeClr val="bg1"/>
                </a:solidFill>
              </a:rPr>
              <a:t>BTTM </a:t>
            </a:r>
            <a:r>
              <a:rPr lang="en-US" sz="2400" err="1">
                <a:solidFill>
                  <a:schemeClr val="bg1"/>
                </a:solidFill>
              </a:rPr>
              <a:t>cục</a:t>
            </a:r>
            <a:r>
              <a:rPr lang="en-US" sz="2400">
                <a:solidFill>
                  <a:schemeClr val="bg1"/>
                </a:solidFill>
              </a:rPr>
              <a:t> </a:t>
            </a:r>
            <a:r>
              <a:rPr lang="en-US" sz="2400" err="1">
                <a:solidFill>
                  <a:schemeClr val="bg1"/>
                </a:solidFill>
              </a:rPr>
              <a:t>bộ</a:t>
            </a:r>
            <a:r>
              <a:rPr lang="en-US" sz="2400">
                <a:solidFill>
                  <a:schemeClr val="bg1"/>
                </a:solidFill>
              </a:rPr>
              <a:t> mạn</a:t>
            </a:r>
          </a:p>
        </p:txBody>
      </p:sp>
      <p:sp>
        <p:nvSpPr>
          <p:cNvPr id="7" name="TextBox 6"/>
          <p:cNvSpPr txBox="1"/>
          <p:nvPr/>
        </p:nvSpPr>
        <p:spPr>
          <a:xfrm>
            <a:off x="5410200" y="2895600"/>
            <a:ext cx="3810000" cy="830997"/>
          </a:xfrm>
          <a:prstGeom prst="rect">
            <a:avLst/>
          </a:prstGeom>
          <a:noFill/>
        </p:spPr>
        <p:txBody>
          <a:bodyPr wrap="square" rtlCol="0">
            <a:spAutoFit/>
          </a:bodyPr>
          <a:lstStyle/>
          <a:p>
            <a:r>
              <a:rPr lang="en-US" sz="2400" err="1">
                <a:solidFill>
                  <a:schemeClr val="bg1"/>
                </a:solidFill>
              </a:rPr>
              <a:t>Đau</a:t>
            </a:r>
            <a:r>
              <a:rPr lang="en-US" sz="2400">
                <a:solidFill>
                  <a:schemeClr val="bg1"/>
                </a:solidFill>
              </a:rPr>
              <a:t> </a:t>
            </a:r>
            <a:r>
              <a:rPr lang="en-US" sz="2400" err="1">
                <a:solidFill>
                  <a:schemeClr val="bg1"/>
                </a:solidFill>
              </a:rPr>
              <a:t>thắt</a:t>
            </a:r>
            <a:r>
              <a:rPr lang="en-US" sz="2400">
                <a:solidFill>
                  <a:schemeClr val="bg1"/>
                </a:solidFill>
              </a:rPr>
              <a:t> </a:t>
            </a:r>
            <a:r>
              <a:rPr lang="en-US" sz="2400" err="1">
                <a:solidFill>
                  <a:schemeClr val="bg1"/>
                </a:solidFill>
              </a:rPr>
              <a:t>ngực</a:t>
            </a:r>
            <a:r>
              <a:rPr lang="en-US" sz="2400">
                <a:solidFill>
                  <a:schemeClr val="bg1"/>
                </a:solidFill>
              </a:rPr>
              <a:t> Prinzmetal (Đau thắt ngực biến thái)</a:t>
            </a:r>
          </a:p>
        </p:txBody>
      </p:sp>
      <p:sp>
        <p:nvSpPr>
          <p:cNvPr id="8" name="TextBox 7"/>
          <p:cNvSpPr txBox="1"/>
          <p:nvPr/>
        </p:nvSpPr>
        <p:spPr>
          <a:xfrm>
            <a:off x="4724400" y="5188803"/>
            <a:ext cx="3298522" cy="830997"/>
          </a:xfrm>
          <a:prstGeom prst="rect">
            <a:avLst/>
          </a:prstGeom>
          <a:noFill/>
        </p:spPr>
        <p:txBody>
          <a:bodyPr wrap="square" rtlCol="0">
            <a:spAutoFit/>
          </a:bodyPr>
          <a:lstStyle/>
          <a:p>
            <a:pPr algn="ctr"/>
            <a:r>
              <a:rPr lang="en-US" sz="2400" err="1">
                <a:solidFill>
                  <a:schemeClr val="bg1"/>
                </a:solidFill>
              </a:rPr>
              <a:t>Đau</a:t>
            </a:r>
            <a:r>
              <a:rPr lang="en-US" sz="2400">
                <a:solidFill>
                  <a:schemeClr val="bg1"/>
                </a:solidFill>
              </a:rPr>
              <a:t> </a:t>
            </a:r>
            <a:r>
              <a:rPr lang="en-US" sz="2400" err="1">
                <a:solidFill>
                  <a:schemeClr val="bg1"/>
                </a:solidFill>
              </a:rPr>
              <a:t>thắt</a:t>
            </a:r>
            <a:r>
              <a:rPr lang="en-US" sz="2400">
                <a:solidFill>
                  <a:schemeClr val="bg1"/>
                </a:solidFill>
              </a:rPr>
              <a:t> </a:t>
            </a:r>
            <a:r>
              <a:rPr lang="en-US" sz="2400" err="1">
                <a:solidFill>
                  <a:schemeClr val="bg1"/>
                </a:solidFill>
              </a:rPr>
              <a:t>ngực</a:t>
            </a:r>
            <a:r>
              <a:rPr lang="en-US" sz="2400">
                <a:solidFill>
                  <a:schemeClr val="bg1"/>
                </a:solidFill>
              </a:rPr>
              <a:t> vi mạch  (Hội </a:t>
            </a:r>
            <a:r>
              <a:rPr lang="en-US" sz="2400" err="1">
                <a:solidFill>
                  <a:schemeClr val="bg1"/>
                </a:solidFill>
              </a:rPr>
              <a:t>chứng</a:t>
            </a:r>
            <a:r>
              <a:rPr lang="en-US" sz="2400">
                <a:solidFill>
                  <a:schemeClr val="bg1"/>
                </a:solidFill>
              </a:rPr>
              <a:t> 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4C979793B4E749B4185969B884CE38" ma:contentTypeVersion="10" ma:contentTypeDescription="Create a new document." ma:contentTypeScope="" ma:versionID="e2cde1e9cda1fa1e22e50d90eead45fe">
  <xsd:schema xmlns:xsd="http://www.w3.org/2001/XMLSchema" xmlns:xs="http://www.w3.org/2001/XMLSchema" xmlns:p="http://schemas.microsoft.com/office/2006/metadata/properties" xmlns:ns2="fcbd14b3-7b80-4fd6-9e77-b79da500fa23" xmlns:ns3="b6053cc3-c17f-452a-8bf3-45e3a077fbce" targetNamespace="http://schemas.microsoft.com/office/2006/metadata/properties" ma:root="true" ma:fieldsID="e663b6fbd68ac2ad6a09d86637a0fd4c" ns2:_="" ns3:_="">
    <xsd:import namespace="fcbd14b3-7b80-4fd6-9e77-b79da500fa23"/>
    <xsd:import namespace="b6053cc3-c17f-452a-8bf3-45e3a077fbc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bd14b3-7b80-4fd6-9e77-b79da500fa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053cc3-c17f-452a-8bf3-45e3a077fbc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816354-3761-4855-98F9-C709B3C4FDC2}"/>
</file>

<file path=customXml/itemProps2.xml><?xml version="1.0" encoding="utf-8"?>
<ds:datastoreItem xmlns:ds="http://schemas.openxmlformats.org/officeDocument/2006/customXml" ds:itemID="{916E1650-C03B-4735-A4C9-53B87A44C74E}">
  <ds:schemaRefs>
    <ds:schemaRef ds:uri="http://schemas.microsoft.com/sharepoint/v3/contenttype/forms"/>
  </ds:schemaRefs>
</ds:datastoreItem>
</file>

<file path=customXml/itemProps3.xml><?xml version="1.0" encoding="utf-8"?>
<ds:datastoreItem xmlns:ds="http://schemas.openxmlformats.org/officeDocument/2006/customXml" ds:itemID="{28B40FDB-4668-4E9C-A6C8-F9FA1DDC6EE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TotalTime>
  <Words>1481</Words>
  <Application>Microsoft Office PowerPoint</Application>
  <PresentationFormat>On-screen Show (4:3)</PresentationFormat>
  <Paragraphs>221</Paragraphs>
  <Slides>61</Slides>
  <Notes>2</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ECG TRONG BỆNH  HỘI CHỨNG MẠCH VÀNH MẠN</vt:lpstr>
      <vt:lpstr>THUẬT NGỮ</vt:lpstr>
      <vt:lpstr>PowerPoint Presentation</vt:lpstr>
      <vt:lpstr>THUẬT NGỮ</vt:lpstr>
      <vt:lpstr>THUẬT NGỮ</vt:lpstr>
      <vt:lpstr>PowerPoint Presentation</vt:lpstr>
      <vt:lpstr>PowerPoint Presentation</vt:lpstr>
      <vt:lpstr>PowerPoint Presentation</vt:lpstr>
      <vt:lpstr>PowerPoint Presentation</vt:lpstr>
      <vt:lpstr>PowerPoint Presentation</vt:lpstr>
      <vt:lpstr>TỬ VONG DO BỆNH MẠCH VÀNH</vt:lpstr>
      <vt:lpstr>PowerPoint Presentation</vt:lpstr>
      <vt:lpstr>PowerPoint Presentation</vt:lpstr>
      <vt:lpstr>PowerPoint Presentation</vt:lpstr>
      <vt:lpstr>SINH LÝ BỆNH</vt:lpstr>
      <vt:lpstr>SINH LÝ BỆNH</vt:lpstr>
      <vt:lpstr>PowerPoint Presentation</vt:lpstr>
      <vt:lpstr>TRIỆU CHỨNG LÂM SÀNG</vt:lpstr>
      <vt:lpstr>TRIỆU CHỨNG LÂM SÀNG</vt:lpstr>
      <vt:lpstr>ĐIỆN SINH LÝ HỌC</vt:lpstr>
      <vt:lpstr>ĐIỆN SINH LÝ HỌC</vt:lpstr>
      <vt:lpstr>ĐIỆN TÂM ĐỒ</vt:lpstr>
      <vt:lpstr>THAY ĐỔI ECG TRONG HỘI CHỨNG VÀNH MẠN</vt:lpstr>
      <vt:lpstr>THAY ĐỔI ST TRONG HC VÀNH MẠN</vt:lpstr>
      <vt:lpstr>HÌNH THÁI CHÊNH XUỐNG CỦA ĐOẠN ST</vt:lpstr>
      <vt:lpstr>DOWNSLOPING ST SEGMENT DEPRESSION</vt:lpstr>
      <vt:lpstr>HORIZONTAL ST SEGMENT DEPRESSION</vt:lpstr>
      <vt:lpstr>UPSLOPING ST SEGMENT DEPRESSION</vt:lpstr>
      <vt:lpstr>T cao, nhọn, đối xứng</vt:lpstr>
      <vt:lpstr>T dẹt</vt:lpstr>
      <vt:lpstr>T âm, đối xứng</vt:lpstr>
      <vt:lpstr>Tình huống LS</vt:lpstr>
      <vt:lpstr>PowerPoint Presentation</vt:lpstr>
      <vt:lpstr>ECG GẮNG SỨC</vt:lpstr>
      <vt:lpstr>ECG GẮNG SỨC VỚI THẢM LĂN</vt:lpstr>
      <vt:lpstr>PowerPoint Presentation</vt:lpstr>
      <vt:lpstr>PowerPoint Presentation</vt:lpstr>
      <vt:lpstr>PowerPoint Presentation</vt:lpstr>
      <vt:lpstr>PowerPoint Presentation</vt:lpstr>
      <vt:lpstr>THAY ĐỔI ST TRONG BỆNH LÝ KHÁC</vt:lpstr>
      <vt:lpstr>BLOCK NHÁNH PHẢI</vt:lpstr>
      <vt:lpstr>BLOCK NHÁNH TRÁI</vt:lpstr>
      <vt:lpstr>LỚN THẤT PHẢI</vt:lpstr>
      <vt:lpstr>LỚN THẤT TRÁI</vt:lpstr>
      <vt:lpstr>NGỘ ĐỘC DIGOXIN</vt:lpstr>
      <vt:lpstr>THAY ĐỔI SÓNG T TRONG BỆNH LÝ KHÁC</vt:lpstr>
      <vt:lpstr>JUVENILE T WAVE PATTERN</vt:lpstr>
      <vt:lpstr>THUYÊN TẮC PHỔI</vt:lpstr>
      <vt:lpstr>RỐI LOẠN ĐIỆN GIẢI</vt:lpstr>
      <vt:lpstr>Hạ Kali máu</vt:lpstr>
      <vt:lpstr>Tăng Kali máu</vt:lpstr>
      <vt:lpstr>Ngộ độc Quinidine</vt:lpstr>
      <vt:lpstr>Xuất huyết dưới nhện</vt:lpstr>
      <vt:lpstr>Bệnh cơ tim phì đại</vt:lpstr>
      <vt:lpstr>Bệnh cơ tim phì đại</vt:lpstr>
      <vt:lpstr>Đặt máy tạo nhịp</vt:lpstr>
      <vt:lpstr>Hội chứng Brugada</vt:lpstr>
      <vt:lpstr>Hội chứng Brugada</vt:lpstr>
      <vt:lpstr>Hội chứng Wolff-Parkinson-White</vt:lpstr>
      <vt:lpstr>Hội chứng Wolff-Parkinson-White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ECG TRONG BỆNH  ĐỘNG MẠCH VÀNH MẠN</dc:title>
  <dc:creator>PC</dc:creator>
  <cp:lastModifiedBy>PC</cp:lastModifiedBy>
  <cp:revision>72</cp:revision>
  <dcterms:created xsi:type="dcterms:W3CDTF">2018-07-18T03:35:00Z</dcterms:created>
  <dcterms:modified xsi:type="dcterms:W3CDTF">2020-08-02T11:55:49Z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y fmtid="{D5CDD505-2E9C-101B-9397-08002B2CF9AE}" pid="3" name="ContentTypeId">
    <vt:lpwstr>0x010100E84C979793B4E749B4185969B884CE38</vt:lpwstr>
  </property>
</Properties>
</file>